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256" r:id="rId2"/>
    <p:sldId id="260" r:id="rId3"/>
    <p:sldId id="308" r:id="rId4"/>
    <p:sldId id="309" r:id="rId5"/>
    <p:sldId id="266" r:id="rId6"/>
    <p:sldId id="281" r:id="rId7"/>
    <p:sldId id="311" r:id="rId8"/>
    <p:sldId id="258" r:id="rId9"/>
    <p:sldId id="313" r:id="rId10"/>
    <p:sldId id="315" r:id="rId11"/>
    <p:sldId id="322" r:id="rId12"/>
    <p:sldId id="318" r:id="rId13"/>
    <p:sldId id="320" r:id="rId14"/>
    <p:sldId id="323" r:id="rId15"/>
    <p:sldId id="324" r:id="rId16"/>
    <p:sldId id="325" r:id="rId17"/>
    <p:sldId id="257" r:id="rId18"/>
    <p:sldId id="326" r:id="rId19"/>
  </p:sldIdLst>
  <p:sldSz cx="9144000" cy="5143500" type="screen16x9"/>
  <p:notesSz cx="6858000" cy="9144000"/>
  <p:embeddedFontLst>
    <p:embeddedFont>
      <p:font typeface="Calibri" panose="020F0502020204030204" pitchFamily="34" charset="0"/>
      <p:regular r:id="rId21"/>
      <p:bold r:id="rId22"/>
    </p:embeddedFont>
    <p:embeddedFont>
      <p:font typeface="Montserrat" panose="00000500000000000000" pitchFamily="2" charset="0"/>
      <p:regular r:id="rId23"/>
      <p:bold r:id="rId24"/>
      <p:italic r:id="rId25"/>
      <p:boldItalic r:id="rId26"/>
    </p:embeddedFont>
    <p:embeddedFont>
      <p:font typeface="Montserrat Black" panose="00000A00000000000000" pitchFamily="2" charset="0"/>
      <p:bold r:id="rId27"/>
      <p:boldItalic r:id="rId28"/>
    </p:embeddedFont>
    <p:embeddedFont>
      <p:font typeface="Montserrat ExtraLight" panose="00000300000000000000" pitchFamily="2" charset="0"/>
      <p:regular r:id="rId29"/>
      <p:bold r:id="rId30"/>
      <p:italic r:id="rId31"/>
      <p:boldItalic r:id="rId32"/>
    </p:embeddedFont>
    <p:embeddedFont>
      <p:font typeface="Montserrat Thin" panose="000003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4E77F2-1236-49A8-83A3-734981252715}">
  <a:tblStyle styleId="{8B4E77F2-1236-49A8-83A3-7349812527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7" d="100"/>
          <a:sy n="107" d="100"/>
        </p:scale>
        <p:origin x="71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7ac3c6b0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7ac3c6b0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15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7ac3c6b0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7ac3c6b0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158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7ac3c6b0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7ac3c6b0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594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7ac3c6b0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7ac3c6b0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394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d1c55ffe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d1c55ffe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162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7ac3c6b0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7ac3c6b0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cd5d469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cd5d469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57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d1c55ffe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d1c55ffe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00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d1c55ffe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d1c55ffe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d3f01ad6f_0_24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6d3f01ad6f_0_24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d3f01ad6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6d3f01ad6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352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cd5d469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cd5d469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6d3f01ad6f_0_24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6d3f01ad6f_0_24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794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00" y="-32925"/>
            <a:ext cx="9168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070400" y="2730038"/>
            <a:ext cx="7003200" cy="9549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Font typeface="Montserrat Black"/>
              <a:buNone/>
              <a:defRPr sz="3600" b="0">
                <a:latin typeface="Montserrat Black"/>
                <a:ea typeface="Montserrat Black"/>
                <a:cs typeface="Montserrat Black"/>
                <a:sym typeface="Montserrat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491150" y="3573350"/>
            <a:ext cx="6161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Four Columns ">
  <p:cSld name="TITLE_AND_BODY_1_3">
    <p:bg>
      <p:bgPr>
        <a:solidFill>
          <a:schemeClr val="dk1"/>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85" name="Google Shape;85;p19"/>
          <p:cNvSpPr txBox="1">
            <a:spLocks noGrp="1"/>
          </p:cNvSpPr>
          <p:nvPr>
            <p:ph type="ctrTitle" idx="2"/>
          </p:nvPr>
        </p:nvSpPr>
        <p:spPr>
          <a:xfrm>
            <a:off x="615800" y="2857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86" name="Google Shape;86;p19"/>
          <p:cNvSpPr txBox="1">
            <a:spLocks noGrp="1"/>
          </p:cNvSpPr>
          <p:nvPr>
            <p:ph type="subTitle" idx="1"/>
          </p:nvPr>
        </p:nvSpPr>
        <p:spPr>
          <a:xfrm>
            <a:off x="615800" y="3480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7" name="Google Shape;87;p19"/>
          <p:cNvSpPr txBox="1">
            <a:spLocks noGrp="1"/>
          </p:cNvSpPr>
          <p:nvPr>
            <p:ph type="ctrTitle" idx="3"/>
          </p:nvPr>
        </p:nvSpPr>
        <p:spPr>
          <a:xfrm>
            <a:off x="2642565" y="1714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88" name="Google Shape;88;p19"/>
          <p:cNvSpPr txBox="1">
            <a:spLocks noGrp="1"/>
          </p:cNvSpPr>
          <p:nvPr>
            <p:ph type="subTitle" idx="4"/>
          </p:nvPr>
        </p:nvSpPr>
        <p:spPr>
          <a:xfrm>
            <a:off x="2642565" y="2337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9" name="Google Shape;89;p19"/>
          <p:cNvSpPr txBox="1">
            <a:spLocks noGrp="1"/>
          </p:cNvSpPr>
          <p:nvPr>
            <p:ph type="ctrTitle" idx="5"/>
          </p:nvPr>
        </p:nvSpPr>
        <p:spPr>
          <a:xfrm>
            <a:off x="4669331" y="2857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0" name="Google Shape;90;p19"/>
          <p:cNvSpPr txBox="1">
            <a:spLocks noGrp="1"/>
          </p:cNvSpPr>
          <p:nvPr>
            <p:ph type="subTitle" idx="6"/>
          </p:nvPr>
        </p:nvSpPr>
        <p:spPr>
          <a:xfrm>
            <a:off x="4669331" y="3480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1" name="Google Shape;91;p19"/>
          <p:cNvSpPr txBox="1">
            <a:spLocks noGrp="1"/>
          </p:cNvSpPr>
          <p:nvPr>
            <p:ph type="ctrTitle" idx="7"/>
          </p:nvPr>
        </p:nvSpPr>
        <p:spPr>
          <a:xfrm>
            <a:off x="6696096" y="1714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2" name="Google Shape;92;p19"/>
          <p:cNvSpPr txBox="1">
            <a:spLocks noGrp="1"/>
          </p:cNvSpPr>
          <p:nvPr>
            <p:ph type="subTitle" idx="8"/>
          </p:nvPr>
        </p:nvSpPr>
        <p:spPr>
          <a:xfrm>
            <a:off x="6696096" y="2337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1">
  <p:cSld name="TITLE_AND_BODY_1_3_1_1">
    <p:bg>
      <p:bgPr>
        <a:solidFill>
          <a:schemeClr val="dk1"/>
        </a:solidFill>
        <a:effectLst/>
      </p:bgPr>
    </p:bg>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03" name="Google Shape;103;p21"/>
          <p:cNvSpPr txBox="1">
            <a:spLocks noGrp="1"/>
          </p:cNvSpPr>
          <p:nvPr>
            <p:ph type="ctrTitle" idx="2"/>
          </p:nvPr>
        </p:nvSpPr>
        <p:spPr>
          <a:xfrm>
            <a:off x="1019875" y="2206281"/>
            <a:ext cx="2874000" cy="56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Font typeface="Montserrat ExtraLight"/>
              <a:buNone/>
              <a:defRPr sz="1400" b="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04" name="Google Shape;104;p21"/>
          <p:cNvSpPr txBox="1">
            <a:spLocks noGrp="1"/>
          </p:cNvSpPr>
          <p:nvPr>
            <p:ph type="subTitle" idx="1"/>
          </p:nvPr>
        </p:nvSpPr>
        <p:spPr>
          <a:xfrm>
            <a:off x="1019875" y="1390725"/>
            <a:ext cx="2874000" cy="8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5" name="Google Shape;105;p21"/>
          <p:cNvSpPr txBox="1">
            <a:spLocks noGrp="1"/>
          </p:cNvSpPr>
          <p:nvPr>
            <p:ph type="ctrTitle" idx="3"/>
          </p:nvPr>
        </p:nvSpPr>
        <p:spPr>
          <a:xfrm>
            <a:off x="1019875" y="4002656"/>
            <a:ext cx="2874000" cy="56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Font typeface="Montserrat ExtraLight"/>
              <a:buNone/>
              <a:defRPr sz="1400" b="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06" name="Google Shape;106;p21"/>
          <p:cNvSpPr txBox="1">
            <a:spLocks noGrp="1"/>
          </p:cNvSpPr>
          <p:nvPr>
            <p:ph type="subTitle" idx="4"/>
          </p:nvPr>
        </p:nvSpPr>
        <p:spPr>
          <a:xfrm>
            <a:off x="1019875" y="3187100"/>
            <a:ext cx="2874000" cy="8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7" name="Google Shape;107;p21"/>
          <p:cNvSpPr txBox="1">
            <a:spLocks noGrp="1"/>
          </p:cNvSpPr>
          <p:nvPr>
            <p:ph type="ctrTitle" idx="5"/>
          </p:nvPr>
        </p:nvSpPr>
        <p:spPr>
          <a:xfrm>
            <a:off x="5250125" y="3070581"/>
            <a:ext cx="2874000" cy="56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400"/>
              <a:buFont typeface="Montserrat ExtraLight"/>
              <a:buNone/>
              <a:defRPr sz="1400" b="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08" name="Google Shape;108;p21"/>
          <p:cNvSpPr txBox="1">
            <a:spLocks noGrp="1"/>
          </p:cNvSpPr>
          <p:nvPr>
            <p:ph type="subTitle" idx="6"/>
          </p:nvPr>
        </p:nvSpPr>
        <p:spPr>
          <a:xfrm>
            <a:off x="5250125" y="2255025"/>
            <a:ext cx="2874000" cy="8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
  <p:cSld name="TITLE_AND_BODY_1_3_1_4">
    <p:bg>
      <p:bgPr>
        <a:solidFill>
          <a:schemeClr val="dk1"/>
        </a:solidFill>
        <a:effectLst/>
      </p:bgPr>
    </p:bg>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27" name="Google Shape;127;p24"/>
          <p:cNvSpPr txBox="1">
            <a:spLocks noGrp="1"/>
          </p:cNvSpPr>
          <p:nvPr>
            <p:ph type="ctrTitle" idx="2"/>
          </p:nvPr>
        </p:nvSpPr>
        <p:spPr>
          <a:xfrm>
            <a:off x="10588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8" name="Google Shape;128;p24"/>
          <p:cNvSpPr txBox="1">
            <a:spLocks noGrp="1"/>
          </p:cNvSpPr>
          <p:nvPr>
            <p:ph type="subTitle" idx="1"/>
          </p:nvPr>
        </p:nvSpPr>
        <p:spPr>
          <a:xfrm>
            <a:off x="10588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9" name="Google Shape;129;p24"/>
          <p:cNvSpPr txBox="1">
            <a:spLocks noGrp="1"/>
          </p:cNvSpPr>
          <p:nvPr>
            <p:ph type="ctrTitle" idx="3"/>
          </p:nvPr>
        </p:nvSpPr>
        <p:spPr>
          <a:xfrm>
            <a:off x="35497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0" name="Google Shape;130;p24"/>
          <p:cNvSpPr txBox="1">
            <a:spLocks noGrp="1"/>
          </p:cNvSpPr>
          <p:nvPr>
            <p:ph type="subTitle" idx="4"/>
          </p:nvPr>
        </p:nvSpPr>
        <p:spPr>
          <a:xfrm>
            <a:off x="35497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1" name="Google Shape;131;p24"/>
          <p:cNvSpPr txBox="1">
            <a:spLocks noGrp="1"/>
          </p:cNvSpPr>
          <p:nvPr>
            <p:ph type="ctrTitle" idx="5"/>
          </p:nvPr>
        </p:nvSpPr>
        <p:spPr>
          <a:xfrm>
            <a:off x="6040650" y="1319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2" name="Google Shape;132;p24"/>
          <p:cNvSpPr txBox="1">
            <a:spLocks noGrp="1"/>
          </p:cNvSpPr>
          <p:nvPr>
            <p:ph type="subTitle" idx="6"/>
          </p:nvPr>
        </p:nvSpPr>
        <p:spPr>
          <a:xfrm>
            <a:off x="6040650" y="1943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3" name="Google Shape;133;p24"/>
          <p:cNvSpPr txBox="1">
            <a:spLocks noGrp="1"/>
          </p:cNvSpPr>
          <p:nvPr>
            <p:ph type="ctrTitle" idx="7"/>
          </p:nvPr>
        </p:nvSpPr>
        <p:spPr>
          <a:xfrm>
            <a:off x="10588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4" name="Google Shape;134;p24"/>
          <p:cNvSpPr txBox="1">
            <a:spLocks noGrp="1"/>
          </p:cNvSpPr>
          <p:nvPr>
            <p:ph type="subTitle" idx="8"/>
          </p:nvPr>
        </p:nvSpPr>
        <p:spPr>
          <a:xfrm>
            <a:off x="10588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5" name="Google Shape;135;p24"/>
          <p:cNvSpPr txBox="1">
            <a:spLocks noGrp="1"/>
          </p:cNvSpPr>
          <p:nvPr>
            <p:ph type="ctrTitle" idx="9"/>
          </p:nvPr>
        </p:nvSpPr>
        <p:spPr>
          <a:xfrm>
            <a:off x="35497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6" name="Google Shape;136;p24"/>
          <p:cNvSpPr txBox="1">
            <a:spLocks noGrp="1"/>
          </p:cNvSpPr>
          <p:nvPr>
            <p:ph type="subTitle" idx="13"/>
          </p:nvPr>
        </p:nvSpPr>
        <p:spPr>
          <a:xfrm>
            <a:off x="35497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7" name="Google Shape;137;p24"/>
          <p:cNvSpPr txBox="1">
            <a:spLocks noGrp="1"/>
          </p:cNvSpPr>
          <p:nvPr>
            <p:ph type="ctrTitle" idx="14"/>
          </p:nvPr>
        </p:nvSpPr>
        <p:spPr>
          <a:xfrm>
            <a:off x="6040650" y="313194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38" name="Google Shape;138;p24"/>
          <p:cNvSpPr txBox="1">
            <a:spLocks noGrp="1"/>
          </p:cNvSpPr>
          <p:nvPr>
            <p:ph type="subTitle" idx="15"/>
          </p:nvPr>
        </p:nvSpPr>
        <p:spPr>
          <a:xfrm>
            <a:off x="6040650" y="375525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SECTION_TITLE_AND_DESCRIPTION_2">
    <p:spTree>
      <p:nvGrpSpPr>
        <p:cNvPr id="1" name="Shape 1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600"/>
              <a:buFont typeface="Montserrat ExtraLight"/>
              <a:buNone/>
              <a:defRPr sz="3600" b="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931325" y="1075113"/>
            <a:ext cx="33432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Font typeface="Montserrat ExtraLight"/>
              <a:buNone/>
              <a:defRPr sz="4800" b="0">
                <a:latin typeface="Montserrat ExtraLight"/>
                <a:ea typeface="Montserrat ExtraLight"/>
                <a:cs typeface="Montserrat ExtraLight"/>
                <a:sym typeface="Montserrat ExtraLight"/>
              </a:defRPr>
            </a:lvl1pPr>
            <a:lvl2pPr lvl="1"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2pPr>
            <a:lvl3pPr lvl="2"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3pPr>
            <a:lvl4pPr lvl="3"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4pPr>
            <a:lvl5pPr lvl="4"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5pPr>
            <a:lvl6pPr lvl="5"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6pPr>
            <a:lvl7pPr lvl="6"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7pPr>
            <a:lvl8pPr lvl="7"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8pPr>
            <a:lvl9pPr lvl="8"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9pPr>
          </a:lstStyle>
          <a:p>
            <a:r>
              <a:t>xx%</a:t>
            </a:r>
          </a:p>
        </p:txBody>
      </p:sp>
      <p:sp>
        <p:nvSpPr>
          <p:cNvPr id="15" name="Google Shape;15;p3"/>
          <p:cNvSpPr txBox="1">
            <a:spLocks noGrp="1"/>
          </p:cNvSpPr>
          <p:nvPr>
            <p:ph type="subTitle" idx="1"/>
          </p:nvPr>
        </p:nvSpPr>
        <p:spPr>
          <a:xfrm>
            <a:off x="4931325" y="3275788"/>
            <a:ext cx="310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5" name="Google Shape;25;p6"/>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000000"/>
        </a:solid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lvl1pPr lv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28" name="Google Shape;28;p7"/>
          <p:cNvSpPr txBox="1">
            <a:spLocks noGrp="1"/>
          </p:cNvSpPr>
          <p:nvPr>
            <p:ph type="body" idx="1"/>
          </p:nvPr>
        </p:nvSpPr>
        <p:spPr>
          <a:xfrm>
            <a:off x="5100750" y="2101825"/>
            <a:ext cx="2808000" cy="1749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SECTION_TITLE_AND_DESCRIPTION_1">
    <p:spTree>
      <p:nvGrpSpPr>
        <p:cNvPr id="1" name="Shape 47"/>
        <p:cNvGrpSpPr/>
        <p:nvPr/>
      </p:nvGrpSpPr>
      <p:grpSpPr>
        <a:xfrm>
          <a:off x="0" y="0"/>
          <a:ext cx="0" cy="0"/>
          <a:chOff x="0" y="0"/>
          <a:chExt cx="0" cy="0"/>
        </a:xfrm>
      </p:grpSpPr>
      <p:sp>
        <p:nvSpPr>
          <p:cNvPr id="48" name="Google Shape;48;p13"/>
          <p:cNvSpPr txBox="1">
            <a:spLocks noGrp="1"/>
          </p:cNvSpPr>
          <p:nvPr>
            <p:ph type="body" idx="1"/>
          </p:nvPr>
        </p:nvSpPr>
        <p:spPr>
          <a:xfrm>
            <a:off x="722325" y="1137575"/>
            <a:ext cx="7281300" cy="298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Google Shape;4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50" name="Google Shape;50;p13"/>
          <p:cNvSpPr txBox="1">
            <a:spLocks noGrp="1"/>
          </p:cNvSpPr>
          <p:nvPr>
            <p:ph type="title"/>
          </p:nvPr>
        </p:nvSpPr>
        <p:spPr>
          <a:xfrm>
            <a:off x="2132100" y="367600"/>
            <a:ext cx="4879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1">
    <p:bg>
      <p:bgPr>
        <a:solidFill>
          <a:srgbClr val="000000"/>
        </a:solid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ctrTitle"/>
          </p:nvPr>
        </p:nvSpPr>
        <p:spPr>
          <a:xfrm>
            <a:off x="3003350" y="71738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3" name="Google Shape;53;p14"/>
          <p:cNvSpPr txBox="1">
            <a:spLocks noGrp="1"/>
          </p:cNvSpPr>
          <p:nvPr>
            <p:ph type="subTitle" idx="1"/>
          </p:nvPr>
        </p:nvSpPr>
        <p:spPr>
          <a:xfrm>
            <a:off x="5267075" y="500219"/>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4" name="Google Shape;54;p14"/>
          <p:cNvSpPr txBox="1">
            <a:spLocks noGrp="1"/>
          </p:cNvSpPr>
          <p:nvPr>
            <p:ph type="title" idx="2" hasCustomPrompt="1"/>
          </p:nvPr>
        </p:nvSpPr>
        <p:spPr>
          <a:xfrm>
            <a:off x="965111" y="690493"/>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5" name="Google Shape;55;p14"/>
          <p:cNvSpPr txBox="1">
            <a:spLocks noGrp="1"/>
          </p:cNvSpPr>
          <p:nvPr>
            <p:ph type="ctrTitle" idx="3"/>
          </p:nvPr>
        </p:nvSpPr>
        <p:spPr>
          <a:xfrm>
            <a:off x="3003350" y="174780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6" name="Google Shape;56;p14"/>
          <p:cNvSpPr txBox="1">
            <a:spLocks noGrp="1"/>
          </p:cNvSpPr>
          <p:nvPr>
            <p:ph type="subTitle" idx="4"/>
          </p:nvPr>
        </p:nvSpPr>
        <p:spPr>
          <a:xfrm>
            <a:off x="5267075" y="152168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7" name="Google Shape;57;p14"/>
          <p:cNvSpPr txBox="1">
            <a:spLocks noGrp="1"/>
          </p:cNvSpPr>
          <p:nvPr>
            <p:ph type="title" idx="5" hasCustomPrompt="1"/>
          </p:nvPr>
        </p:nvSpPr>
        <p:spPr>
          <a:xfrm>
            <a:off x="965111" y="170299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8" name="Google Shape;58;p14"/>
          <p:cNvSpPr txBox="1">
            <a:spLocks noGrp="1"/>
          </p:cNvSpPr>
          <p:nvPr>
            <p:ph type="ctrTitle" idx="6"/>
          </p:nvPr>
        </p:nvSpPr>
        <p:spPr>
          <a:xfrm>
            <a:off x="3003350" y="277823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9" name="Google Shape;59;p14"/>
          <p:cNvSpPr txBox="1">
            <a:spLocks noGrp="1"/>
          </p:cNvSpPr>
          <p:nvPr>
            <p:ph type="subTitle" idx="7"/>
          </p:nvPr>
        </p:nvSpPr>
        <p:spPr>
          <a:xfrm>
            <a:off x="5267075" y="2543147"/>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0" name="Google Shape;60;p14"/>
          <p:cNvSpPr txBox="1">
            <a:spLocks noGrp="1"/>
          </p:cNvSpPr>
          <p:nvPr>
            <p:ph type="title" idx="8" hasCustomPrompt="1"/>
          </p:nvPr>
        </p:nvSpPr>
        <p:spPr>
          <a:xfrm>
            <a:off x="965111" y="2733421"/>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61" name="Google Shape;61;p14"/>
          <p:cNvSpPr txBox="1">
            <a:spLocks noGrp="1"/>
          </p:cNvSpPr>
          <p:nvPr>
            <p:ph type="ctrTitle" idx="9"/>
          </p:nvPr>
        </p:nvSpPr>
        <p:spPr>
          <a:xfrm>
            <a:off x="3003350" y="380865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62" name="Google Shape;62;p14"/>
          <p:cNvSpPr txBox="1">
            <a:spLocks noGrp="1"/>
          </p:cNvSpPr>
          <p:nvPr>
            <p:ph type="subTitle" idx="13"/>
          </p:nvPr>
        </p:nvSpPr>
        <p:spPr>
          <a:xfrm>
            <a:off x="5267075" y="358253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3" name="Google Shape;63;p14"/>
          <p:cNvSpPr txBox="1">
            <a:spLocks noGrp="1"/>
          </p:cNvSpPr>
          <p:nvPr>
            <p:ph type="title" idx="14" hasCustomPrompt="1"/>
          </p:nvPr>
        </p:nvSpPr>
        <p:spPr>
          <a:xfrm>
            <a:off x="965111" y="376384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cxnSp>
        <p:nvCxnSpPr>
          <p:cNvPr id="64" name="Google Shape;64;p14"/>
          <p:cNvCxnSpPr/>
          <p:nvPr/>
        </p:nvCxnSpPr>
        <p:spPr>
          <a:xfrm>
            <a:off x="2740450" y="720150"/>
            <a:ext cx="0" cy="3703200"/>
          </a:xfrm>
          <a:prstGeom prst="straightConnector1">
            <a:avLst/>
          </a:prstGeom>
          <a:noFill/>
          <a:ln w="9525" cap="flat" cmpd="sng">
            <a:solidFill>
              <a:srgbClr val="D5B961"/>
            </a:solidFill>
            <a:prstDash val="solid"/>
            <a:round/>
            <a:headEnd type="none" w="med" len="med"/>
            <a:tailEnd type="none" w="med" len="med"/>
          </a:ln>
        </p:spPr>
      </p:cxnSp>
      <p:cxnSp>
        <p:nvCxnSpPr>
          <p:cNvPr id="65" name="Google Shape;65;p14"/>
          <p:cNvCxnSpPr/>
          <p:nvPr/>
        </p:nvCxnSpPr>
        <p:spPr>
          <a:xfrm>
            <a:off x="5011807" y="720150"/>
            <a:ext cx="0" cy="3703200"/>
          </a:xfrm>
          <a:prstGeom prst="straightConnector1">
            <a:avLst/>
          </a:prstGeom>
          <a:noFill/>
          <a:ln w="9525" cap="flat" cmpd="sng">
            <a:solidFill>
              <a:srgbClr val="D5B96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p:cSld name="TITLE_AND_BODY_1_1">
    <p:bg>
      <p:bgPr>
        <a:solidFill>
          <a:schemeClr val="dk1"/>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4" name="Google Shape;74;p16"/>
          <p:cNvSpPr txBox="1">
            <a:spLocks noGrp="1"/>
          </p:cNvSpPr>
          <p:nvPr>
            <p:ph type="subTitle" idx="1"/>
          </p:nvPr>
        </p:nvSpPr>
        <p:spPr>
          <a:xfrm>
            <a:off x="2609400" y="2326475"/>
            <a:ext cx="3925200" cy="17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TITLE_AND_BODY_1_2">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1402475" y="1678950"/>
            <a:ext cx="24144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7" name="Google Shape;77;p17"/>
          <p:cNvSpPr txBox="1">
            <a:spLocks noGrp="1"/>
          </p:cNvSpPr>
          <p:nvPr>
            <p:ph type="subTitle" idx="1"/>
          </p:nvPr>
        </p:nvSpPr>
        <p:spPr>
          <a:xfrm>
            <a:off x="1316825" y="2186850"/>
            <a:ext cx="2585700" cy="12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8" name="Google Shape;78;p17"/>
          <p:cNvSpPr txBox="1">
            <a:spLocks noGrp="1"/>
          </p:cNvSpPr>
          <p:nvPr>
            <p:ph type="title" idx="2"/>
          </p:nvPr>
        </p:nvSpPr>
        <p:spPr>
          <a:xfrm>
            <a:off x="5327125" y="1678950"/>
            <a:ext cx="24144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9" name="Google Shape;79;p17"/>
          <p:cNvSpPr txBox="1">
            <a:spLocks noGrp="1"/>
          </p:cNvSpPr>
          <p:nvPr>
            <p:ph type="subTitle" idx="3"/>
          </p:nvPr>
        </p:nvSpPr>
        <p:spPr>
          <a:xfrm>
            <a:off x="5241475" y="2186850"/>
            <a:ext cx="2585700" cy="12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8" r:id="rId5"/>
    <p:sldLayoutId id="2147483659" r:id="rId6"/>
    <p:sldLayoutId id="2147483660" r:id="rId7"/>
    <p:sldLayoutId id="2147483662" r:id="rId8"/>
    <p:sldLayoutId id="2147483663" r:id="rId9"/>
    <p:sldLayoutId id="2147483665" r:id="rId10"/>
    <p:sldLayoutId id="2147483667" r:id="rId11"/>
    <p:sldLayoutId id="2147483670" r:id="rId12"/>
    <p:sldLayoutId id="214748367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nehalbirla/vehicle-dataset-from-cardekho?select=Car+details+v3.csv"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ctrTitle"/>
          </p:nvPr>
        </p:nvSpPr>
        <p:spPr>
          <a:xfrm>
            <a:off x="1070400" y="2730038"/>
            <a:ext cx="7003200" cy="954900"/>
          </a:xfrm>
          <a:prstGeom prst="rect">
            <a:avLst/>
          </a:prstGeom>
        </p:spPr>
        <p:txBody>
          <a:bodyPr spcFirstLastPara="1" wrap="square" lIns="91425" tIns="91425" rIns="91425" bIns="91425" anchor="b" anchorCtr="0">
            <a:noAutofit/>
          </a:bodyPr>
          <a:lstStyle/>
          <a:p>
            <a:br>
              <a:rPr lang="en-US" dirty="0"/>
            </a:br>
            <a:r>
              <a:rPr lang="en-US" dirty="0">
                <a:latin typeface="Montserrat"/>
              </a:rPr>
              <a:t>USED CAR PRICE</a:t>
            </a:r>
            <a:r>
              <a:rPr lang="en-US" dirty="0">
                <a:solidFill>
                  <a:schemeClr val="lt1"/>
                </a:solidFill>
                <a:latin typeface="Montserrat"/>
                <a:ea typeface="Montserrat"/>
                <a:cs typeface="Montserrat"/>
                <a:sym typeface="Montserrat"/>
              </a:rPr>
              <a:t> </a:t>
            </a:r>
            <a:r>
              <a:rPr lang="en-US" dirty="0">
                <a:solidFill>
                  <a:schemeClr val="lt1"/>
                </a:solidFill>
              </a:rPr>
              <a:t>Problem</a:t>
            </a:r>
          </a:p>
        </p:txBody>
      </p:sp>
      <p:grpSp>
        <p:nvGrpSpPr>
          <p:cNvPr id="167" name="Google Shape;167;p31"/>
          <p:cNvGrpSpPr/>
          <p:nvPr/>
        </p:nvGrpSpPr>
        <p:grpSpPr>
          <a:xfrm>
            <a:off x="3385717" y="1442789"/>
            <a:ext cx="1084683" cy="1073765"/>
            <a:chOff x="1178527" y="238128"/>
            <a:chExt cx="5262274" cy="5237472"/>
          </a:xfrm>
        </p:grpSpPr>
        <p:sp>
          <p:nvSpPr>
            <p:cNvPr id="168" name="Google Shape;168;p31"/>
            <p:cNvSpPr/>
            <p:nvPr/>
          </p:nvSpPr>
          <p:spPr>
            <a:xfrm>
              <a:off x="1178527" y="238128"/>
              <a:ext cx="5262274" cy="5237472"/>
            </a:xfrm>
            <a:custGeom>
              <a:avLst/>
              <a:gdLst/>
              <a:ahLst/>
              <a:cxnLst/>
              <a:rect l="l" t="t" r="r" b="b"/>
              <a:pathLst>
                <a:path w="210491" h="209499" extrusionOk="0">
                  <a:moveTo>
                    <a:pt x="104753" y="43457"/>
                  </a:moveTo>
                  <a:cubicBezTo>
                    <a:pt x="138546" y="43457"/>
                    <a:pt x="166039" y="70955"/>
                    <a:pt x="166039" y="104749"/>
                  </a:cubicBezTo>
                  <a:cubicBezTo>
                    <a:pt x="166039" y="138546"/>
                    <a:pt x="138546" y="166043"/>
                    <a:pt x="104753" y="166043"/>
                  </a:cubicBezTo>
                  <a:cubicBezTo>
                    <a:pt x="70954" y="166042"/>
                    <a:pt x="43460" y="138544"/>
                    <a:pt x="43460" y="104748"/>
                  </a:cubicBezTo>
                  <a:cubicBezTo>
                    <a:pt x="43460" y="70954"/>
                    <a:pt x="70954" y="43457"/>
                    <a:pt x="104753" y="43457"/>
                  </a:cubicBezTo>
                  <a:close/>
                  <a:moveTo>
                    <a:pt x="104751" y="0"/>
                  </a:moveTo>
                  <a:cubicBezTo>
                    <a:pt x="46990" y="0"/>
                    <a:pt x="0" y="46989"/>
                    <a:pt x="0" y="104748"/>
                  </a:cubicBezTo>
                  <a:cubicBezTo>
                    <a:pt x="0" y="162509"/>
                    <a:pt x="46992" y="209499"/>
                    <a:pt x="104751" y="209499"/>
                  </a:cubicBezTo>
                  <a:lnTo>
                    <a:pt x="210491" y="209499"/>
                  </a:lnTo>
                  <a:lnTo>
                    <a:pt x="209500" y="104748"/>
                  </a:lnTo>
                  <a:cubicBezTo>
                    <a:pt x="209500" y="46989"/>
                    <a:pt x="162512" y="0"/>
                    <a:pt x="104751" y="0"/>
                  </a:cubicBezTo>
                  <a:close/>
                </a:path>
              </a:pathLst>
            </a:custGeom>
            <a:solidFill>
              <a:srgbClr val="D5B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1"/>
            <p:cNvSpPr/>
            <p:nvPr/>
          </p:nvSpPr>
          <p:spPr>
            <a:xfrm>
              <a:off x="2037350" y="1096875"/>
              <a:ext cx="3519825" cy="3519975"/>
            </a:xfrm>
            <a:custGeom>
              <a:avLst/>
              <a:gdLst/>
              <a:ahLst/>
              <a:cxnLst/>
              <a:rect l="l" t="t" r="r" b="b"/>
              <a:pathLst>
                <a:path w="140793" h="140799" extrusionOk="0">
                  <a:moveTo>
                    <a:pt x="70398" y="18214"/>
                  </a:moveTo>
                  <a:cubicBezTo>
                    <a:pt x="99171" y="18214"/>
                    <a:pt x="122579" y="41622"/>
                    <a:pt x="122579" y="70398"/>
                  </a:cubicBezTo>
                  <a:cubicBezTo>
                    <a:pt x="122579" y="99174"/>
                    <a:pt x="99172" y="122585"/>
                    <a:pt x="70398" y="122585"/>
                  </a:cubicBezTo>
                  <a:cubicBezTo>
                    <a:pt x="41626" y="122585"/>
                    <a:pt x="18214" y="99173"/>
                    <a:pt x="18214" y="70398"/>
                  </a:cubicBezTo>
                  <a:cubicBezTo>
                    <a:pt x="18214" y="41622"/>
                    <a:pt x="41625" y="18214"/>
                    <a:pt x="70398" y="18214"/>
                  </a:cubicBezTo>
                  <a:close/>
                  <a:moveTo>
                    <a:pt x="70398" y="0"/>
                  </a:moveTo>
                  <a:cubicBezTo>
                    <a:pt x="31580" y="0"/>
                    <a:pt x="1" y="31579"/>
                    <a:pt x="1" y="70398"/>
                  </a:cubicBezTo>
                  <a:cubicBezTo>
                    <a:pt x="1" y="109216"/>
                    <a:pt x="31580" y="140798"/>
                    <a:pt x="70398" y="140798"/>
                  </a:cubicBezTo>
                  <a:cubicBezTo>
                    <a:pt x="109213" y="140798"/>
                    <a:pt x="140792" y="109216"/>
                    <a:pt x="140792" y="70398"/>
                  </a:cubicBezTo>
                  <a:cubicBezTo>
                    <a:pt x="140792" y="31580"/>
                    <a:pt x="109213" y="0"/>
                    <a:pt x="70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EDA</a:t>
            </a:r>
            <a:endParaRPr dirty="0"/>
          </a:p>
        </p:txBody>
      </p:sp>
      <p:pic>
        <p:nvPicPr>
          <p:cNvPr id="27" name="صورة 26">
            <a:extLst>
              <a:ext uri="{FF2B5EF4-FFF2-40B4-BE49-F238E27FC236}">
                <a16:creationId xmlns:a16="http://schemas.microsoft.com/office/drawing/2014/main" id="{5EF7079A-2C20-4FE6-AD18-3F502132AAAA}"/>
              </a:ext>
            </a:extLst>
          </p:cNvPr>
          <p:cNvPicPr>
            <a:picLocks noChangeAspect="1"/>
          </p:cNvPicPr>
          <p:nvPr/>
        </p:nvPicPr>
        <p:blipFill rotWithShape="1">
          <a:blip r:embed="rId3"/>
          <a:srcRect l="17693" t="19449" r="27179" b="39070"/>
          <a:stretch/>
        </p:blipFill>
        <p:spPr>
          <a:xfrm>
            <a:off x="797170" y="1070607"/>
            <a:ext cx="3837353" cy="1624182"/>
          </a:xfrm>
          <a:prstGeom prst="rect">
            <a:avLst/>
          </a:prstGeom>
          <a:ln w="228600" cap="sq" cmpd="thickThin">
            <a:solidFill>
              <a:srgbClr val="000000"/>
            </a:solidFill>
            <a:prstDash val="solid"/>
            <a:miter lim="800000"/>
          </a:ln>
          <a:effectLst>
            <a:innerShdw blurRad="76200">
              <a:srgbClr val="000000"/>
            </a:innerShdw>
          </a:effectLst>
        </p:spPr>
      </p:pic>
      <p:pic>
        <p:nvPicPr>
          <p:cNvPr id="45" name="صورة 44">
            <a:extLst>
              <a:ext uri="{FF2B5EF4-FFF2-40B4-BE49-F238E27FC236}">
                <a16:creationId xmlns:a16="http://schemas.microsoft.com/office/drawing/2014/main" id="{451328E9-1111-4838-B7D8-5577C3E1F714}"/>
              </a:ext>
            </a:extLst>
          </p:cNvPr>
          <p:cNvPicPr>
            <a:picLocks noChangeAspect="1"/>
          </p:cNvPicPr>
          <p:nvPr/>
        </p:nvPicPr>
        <p:blipFill rotWithShape="1">
          <a:blip r:embed="rId4"/>
          <a:srcRect l="16753" t="18842" r="4871" b="23875"/>
          <a:stretch/>
        </p:blipFill>
        <p:spPr>
          <a:xfrm>
            <a:off x="4290646" y="2969847"/>
            <a:ext cx="4579815" cy="188286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0865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EDA</a:t>
            </a:r>
            <a:endParaRPr dirty="0"/>
          </a:p>
        </p:txBody>
      </p:sp>
      <p:pic>
        <p:nvPicPr>
          <p:cNvPr id="3" name="صورة 2">
            <a:extLst>
              <a:ext uri="{FF2B5EF4-FFF2-40B4-BE49-F238E27FC236}">
                <a16:creationId xmlns:a16="http://schemas.microsoft.com/office/drawing/2014/main" id="{1ED6035D-B29D-482B-9EDA-5B8F101C643E}"/>
              </a:ext>
            </a:extLst>
          </p:cNvPr>
          <p:cNvPicPr>
            <a:picLocks noChangeAspect="1"/>
          </p:cNvPicPr>
          <p:nvPr/>
        </p:nvPicPr>
        <p:blipFill rotWithShape="1">
          <a:blip r:embed="rId3"/>
          <a:srcRect l="12137" t="25071" r="37008" b="29041"/>
          <a:stretch/>
        </p:blipFill>
        <p:spPr>
          <a:xfrm>
            <a:off x="1262185" y="1180123"/>
            <a:ext cx="6619630" cy="335988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49123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EDA</a:t>
            </a:r>
            <a:endParaRPr dirty="0"/>
          </a:p>
        </p:txBody>
      </p:sp>
      <p:pic>
        <p:nvPicPr>
          <p:cNvPr id="4" name="صورة 3">
            <a:extLst>
              <a:ext uri="{FF2B5EF4-FFF2-40B4-BE49-F238E27FC236}">
                <a16:creationId xmlns:a16="http://schemas.microsoft.com/office/drawing/2014/main" id="{0E206E5B-109A-409B-ADF2-F552D36FF1A2}"/>
              </a:ext>
            </a:extLst>
          </p:cNvPr>
          <p:cNvPicPr>
            <a:picLocks noChangeAspect="1"/>
          </p:cNvPicPr>
          <p:nvPr/>
        </p:nvPicPr>
        <p:blipFill rotWithShape="1">
          <a:blip r:embed="rId3"/>
          <a:srcRect l="19060" t="35251" r="17949" b="11872"/>
          <a:stretch/>
        </p:blipFill>
        <p:spPr>
          <a:xfrm>
            <a:off x="883138" y="1062891"/>
            <a:ext cx="7471508" cy="352793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2077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EDA</a:t>
            </a:r>
            <a:endParaRPr dirty="0"/>
          </a:p>
        </p:txBody>
      </p:sp>
      <p:pic>
        <p:nvPicPr>
          <p:cNvPr id="6" name="صورة 5">
            <a:extLst>
              <a:ext uri="{FF2B5EF4-FFF2-40B4-BE49-F238E27FC236}">
                <a16:creationId xmlns:a16="http://schemas.microsoft.com/office/drawing/2014/main" id="{5463F283-010E-4FA9-9E41-51BD66ACB5BE}"/>
              </a:ext>
            </a:extLst>
          </p:cNvPr>
          <p:cNvPicPr>
            <a:picLocks noChangeAspect="1"/>
          </p:cNvPicPr>
          <p:nvPr/>
        </p:nvPicPr>
        <p:blipFill rotWithShape="1">
          <a:blip r:embed="rId3"/>
          <a:srcRect l="3077" t="25831" r="8462" b="13694"/>
          <a:stretch/>
        </p:blipFill>
        <p:spPr>
          <a:xfrm>
            <a:off x="527538" y="1312984"/>
            <a:ext cx="8088923" cy="311052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6966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8A3D15E-5CD5-45FF-AD33-FC959F1A043C}"/>
              </a:ext>
            </a:extLst>
          </p:cNvPr>
          <p:cNvSpPr>
            <a:spLocks noGrp="1"/>
          </p:cNvSpPr>
          <p:nvPr>
            <p:ph type="title"/>
          </p:nvPr>
        </p:nvSpPr>
        <p:spPr/>
        <p:txBody>
          <a:bodyPr/>
          <a:lstStyle/>
          <a:p>
            <a:r>
              <a:rPr lang="en-US" dirty="0"/>
              <a:t>EDA</a:t>
            </a:r>
            <a:endParaRPr lang="ar-SA" dirty="0"/>
          </a:p>
        </p:txBody>
      </p:sp>
      <p:pic>
        <p:nvPicPr>
          <p:cNvPr id="16" name="صورة 15">
            <a:extLst>
              <a:ext uri="{FF2B5EF4-FFF2-40B4-BE49-F238E27FC236}">
                <a16:creationId xmlns:a16="http://schemas.microsoft.com/office/drawing/2014/main" id="{9CC92096-36D0-452F-AB6D-D2F391599DDB}"/>
              </a:ext>
            </a:extLst>
          </p:cNvPr>
          <p:cNvPicPr>
            <a:picLocks noChangeAspect="1"/>
          </p:cNvPicPr>
          <p:nvPr/>
        </p:nvPicPr>
        <p:blipFill rotWithShape="1">
          <a:blip r:embed="rId2"/>
          <a:srcRect l="15897" t="45251" r="33939" b="15213"/>
          <a:stretch/>
        </p:blipFill>
        <p:spPr>
          <a:xfrm>
            <a:off x="1711569" y="1254974"/>
            <a:ext cx="5940570" cy="2633552"/>
          </a:xfrm>
          <a:prstGeom prst="rect">
            <a:avLst/>
          </a:prstGeom>
          <a:ln w="228600" cap="sq" cmpd="thickThin">
            <a:solidFill>
              <a:srgbClr val="000000"/>
            </a:solidFill>
            <a:prstDash val="solid"/>
            <a:miter lim="800000"/>
          </a:ln>
          <a:effectLst>
            <a:innerShdw blurRad="76200">
              <a:srgbClr val="000000"/>
            </a:innerShdw>
          </a:effectLst>
        </p:spPr>
      </p:pic>
      <p:sp>
        <p:nvSpPr>
          <p:cNvPr id="17" name="عنوان 1">
            <a:extLst>
              <a:ext uri="{FF2B5EF4-FFF2-40B4-BE49-F238E27FC236}">
                <a16:creationId xmlns:a16="http://schemas.microsoft.com/office/drawing/2014/main" id="{EC7B9D1B-F358-4C94-8EF0-770D99CCA0D4}"/>
              </a:ext>
            </a:extLst>
          </p:cNvPr>
          <p:cNvSpPr txBox="1">
            <a:spLocks/>
          </p:cNvSpPr>
          <p:nvPr/>
        </p:nvSpPr>
        <p:spPr>
          <a:xfrm>
            <a:off x="2859292" y="4177600"/>
            <a:ext cx="2808000"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dirty="0"/>
              <a:t>Age = year - 2021</a:t>
            </a:r>
            <a:endParaRPr lang="ar-SA" dirty="0"/>
          </a:p>
        </p:txBody>
      </p:sp>
    </p:spTree>
    <p:extLst>
      <p:ext uri="{BB962C8B-B14F-4D97-AF65-F5344CB8AC3E}">
        <p14:creationId xmlns:p14="http://schemas.microsoft.com/office/powerpoint/2010/main" val="2826872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F84BA34-2D7F-4A5B-89A5-96CFA6A3A39F}"/>
              </a:ext>
            </a:extLst>
          </p:cNvPr>
          <p:cNvSpPr>
            <a:spLocks noGrp="1"/>
          </p:cNvSpPr>
          <p:nvPr>
            <p:ph type="title"/>
          </p:nvPr>
        </p:nvSpPr>
        <p:spPr/>
        <p:txBody>
          <a:bodyPr/>
          <a:lstStyle/>
          <a:p>
            <a:r>
              <a:rPr lang="en-US" dirty="0"/>
              <a:t>EDA</a:t>
            </a:r>
            <a:endParaRPr lang="ar-SA" dirty="0"/>
          </a:p>
        </p:txBody>
      </p:sp>
      <p:pic>
        <p:nvPicPr>
          <p:cNvPr id="16" name="صورة 15">
            <a:extLst>
              <a:ext uri="{FF2B5EF4-FFF2-40B4-BE49-F238E27FC236}">
                <a16:creationId xmlns:a16="http://schemas.microsoft.com/office/drawing/2014/main" id="{B5A1A196-3CF2-4414-B3CE-5F94FDD53901}"/>
              </a:ext>
            </a:extLst>
          </p:cNvPr>
          <p:cNvPicPr>
            <a:picLocks noChangeAspect="1"/>
          </p:cNvPicPr>
          <p:nvPr/>
        </p:nvPicPr>
        <p:blipFill rotWithShape="1">
          <a:blip r:embed="rId2"/>
          <a:srcRect l="32991" t="10637" r="45385" b="11263"/>
          <a:stretch/>
        </p:blipFill>
        <p:spPr>
          <a:xfrm>
            <a:off x="851877" y="804984"/>
            <a:ext cx="1977293" cy="4017109"/>
          </a:xfrm>
          <a:prstGeom prst="rect">
            <a:avLst/>
          </a:prstGeom>
          <a:ln w="228600" cap="sq" cmpd="thickThin">
            <a:solidFill>
              <a:srgbClr val="000000"/>
            </a:solidFill>
            <a:prstDash val="solid"/>
            <a:miter lim="800000"/>
          </a:ln>
          <a:effectLst>
            <a:innerShdw blurRad="76200">
              <a:srgbClr val="000000"/>
            </a:innerShdw>
          </a:effectLst>
        </p:spPr>
      </p:pic>
      <p:cxnSp>
        <p:nvCxnSpPr>
          <p:cNvPr id="17" name="Google Shape;250;p39">
            <a:extLst>
              <a:ext uri="{FF2B5EF4-FFF2-40B4-BE49-F238E27FC236}">
                <a16:creationId xmlns:a16="http://schemas.microsoft.com/office/drawing/2014/main" id="{1F19E282-77AF-42AC-96F1-73109C7C9779}"/>
              </a:ext>
            </a:extLst>
          </p:cNvPr>
          <p:cNvCxnSpPr>
            <a:cxnSpLocks/>
          </p:cNvCxnSpPr>
          <p:nvPr/>
        </p:nvCxnSpPr>
        <p:spPr>
          <a:xfrm>
            <a:off x="4368800" y="1302507"/>
            <a:ext cx="0" cy="1511031"/>
          </a:xfrm>
          <a:prstGeom prst="straightConnector1">
            <a:avLst/>
          </a:prstGeom>
          <a:noFill/>
          <a:ln w="9525" cap="flat" cmpd="sng">
            <a:solidFill>
              <a:srgbClr val="D5B961"/>
            </a:solidFill>
            <a:prstDash val="solid"/>
            <a:round/>
            <a:headEnd type="none" w="med" len="med"/>
            <a:tailEnd type="none" w="med" len="med"/>
          </a:ln>
        </p:spPr>
      </p:cxnSp>
      <p:pic>
        <p:nvPicPr>
          <p:cNvPr id="19" name="صورة 18">
            <a:extLst>
              <a:ext uri="{FF2B5EF4-FFF2-40B4-BE49-F238E27FC236}">
                <a16:creationId xmlns:a16="http://schemas.microsoft.com/office/drawing/2014/main" id="{F1858575-7DEF-4113-8B04-8B0EB179976C}"/>
              </a:ext>
            </a:extLst>
          </p:cNvPr>
          <p:cNvPicPr>
            <a:picLocks noChangeAspect="1"/>
          </p:cNvPicPr>
          <p:nvPr/>
        </p:nvPicPr>
        <p:blipFill rotWithShape="1">
          <a:blip r:embed="rId3"/>
          <a:srcRect l="33419" t="12308" r="46069" b="10959"/>
          <a:stretch/>
        </p:blipFill>
        <p:spPr>
          <a:xfrm>
            <a:off x="5924063" y="829131"/>
            <a:ext cx="1875694" cy="3946769"/>
          </a:xfrm>
          <a:prstGeom prst="rect">
            <a:avLst/>
          </a:prstGeom>
          <a:ln w="228600" cap="sq" cmpd="thickThin">
            <a:solidFill>
              <a:srgbClr val="000000"/>
            </a:solidFill>
            <a:prstDash val="solid"/>
            <a:miter lim="800000"/>
          </a:ln>
          <a:effectLst>
            <a:innerShdw blurRad="76200">
              <a:srgbClr val="000000"/>
            </a:innerShdw>
          </a:effectLst>
        </p:spPr>
      </p:pic>
      <p:sp>
        <p:nvSpPr>
          <p:cNvPr id="21" name="مربع نص 20">
            <a:extLst>
              <a:ext uri="{FF2B5EF4-FFF2-40B4-BE49-F238E27FC236}">
                <a16:creationId xmlns:a16="http://schemas.microsoft.com/office/drawing/2014/main" id="{7CBE0501-A30A-41E9-9E7D-4E767010242A}"/>
              </a:ext>
            </a:extLst>
          </p:cNvPr>
          <p:cNvSpPr txBox="1"/>
          <p:nvPr/>
        </p:nvSpPr>
        <p:spPr>
          <a:xfrm>
            <a:off x="2883880" y="3162665"/>
            <a:ext cx="3040183" cy="1323439"/>
          </a:xfrm>
          <a:prstGeom prst="rect">
            <a:avLst/>
          </a:prstGeom>
          <a:noFill/>
        </p:spPr>
        <p:txBody>
          <a:bodyPr wrap="square">
            <a:spAutoFit/>
          </a:bodyPr>
          <a:lstStyle/>
          <a:p>
            <a:pPr algn="ctr"/>
            <a:r>
              <a:rPr lang="en-US" sz="2000" dirty="0">
                <a:solidFill>
                  <a:srgbClr val="D5B961"/>
                </a:solidFill>
                <a:latin typeface="Montserrat ExtraLight"/>
                <a:sym typeface="Montserrat ExtraLight"/>
              </a:rPr>
              <a:t>after did ['log'] these are good for the purposes of the linearity assumption</a:t>
            </a:r>
            <a:endParaRPr lang="ar-SA" sz="2000" dirty="0">
              <a:solidFill>
                <a:srgbClr val="D5B961"/>
              </a:solidFill>
              <a:latin typeface="Montserrat ExtraLight"/>
              <a:sym typeface="Montserrat ExtraLight"/>
            </a:endParaRPr>
          </a:p>
        </p:txBody>
      </p:sp>
    </p:spTree>
    <p:extLst>
      <p:ext uri="{BB962C8B-B14F-4D97-AF65-F5344CB8AC3E}">
        <p14:creationId xmlns:p14="http://schemas.microsoft.com/office/powerpoint/2010/main" val="2964689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p:nvPr/>
        </p:nvSpPr>
        <p:spPr>
          <a:xfrm>
            <a:off x="4520057" y="2149231"/>
            <a:ext cx="3882150" cy="2312944"/>
          </a:xfrm>
          <a:prstGeom prst="rect">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r>
              <a:rPr lang="en-US" dirty="0"/>
              <a:t>MODELING </a:t>
            </a:r>
          </a:p>
        </p:txBody>
      </p:sp>
      <p:sp>
        <p:nvSpPr>
          <p:cNvPr id="241" name="Google Shape;241;p38"/>
          <p:cNvSpPr txBox="1">
            <a:spLocks noGrp="1"/>
          </p:cNvSpPr>
          <p:nvPr>
            <p:ph type="subTitle" idx="1"/>
          </p:nvPr>
        </p:nvSpPr>
        <p:spPr>
          <a:xfrm>
            <a:off x="4447231" y="2416360"/>
            <a:ext cx="3925200" cy="17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Building the model with Linear Regression Model with scores </a:t>
            </a:r>
            <a:r>
              <a:rPr lang="en-US" sz="1800" dirty="0">
                <a:latin typeface="Calibri" panose="020F0502020204030204" pitchFamily="34" charset="0"/>
                <a:ea typeface="Calibri" panose="020F0502020204030204" pitchFamily="34" charset="0"/>
                <a:cs typeface="Arial" panose="020B0604020202020204" pitchFamily="34" charset="0"/>
              </a:rPr>
              <a:t>a</a:t>
            </a:r>
            <a:r>
              <a:rPr lang="en-US" sz="1800" dirty="0">
                <a:effectLst/>
                <a:latin typeface="Calibri" panose="020F0502020204030204" pitchFamily="34" charset="0"/>
                <a:ea typeface="Calibri" panose="020F0502020204030204" pitchFamily="34" charset="0"/>
                <a:cs typeface="Arial" panose="020B0604020202020204" pitchFamily="34" charset="0"/>
              </a:rPr>
              <a:t>ccuracy  92%</a:t>
            </a:r>
          </a:p>
          <a:p>
            <a:pPr marL="0" lvl="0" indent="0" algn="ctr" rtl="0">
              <a:spcBef>
                <a:spcPts val="0"/>
              </a:spcBef>
              <a:spcAft>
                <a:spcPts val="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•R-squared = 0.923</a:t>
            </a:r>
          </a:p>
          <a:p>
            <a:pPr marL="0" lvl="0" indent="0" algn="ctr" rtl="0">
              <a:spcBef>
                <a:spcPts val="0"/>
              </a:spcBef>
              <a:spcAft>
                <a:spcPts val="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•Mean absolute error = 0.17</a:t>
            </a:r>
          </a:p>
          <a:p>
            <a:pPr marL="0" lvl="0" indent="0" algn="ctr" rtl="0">
              <a:spcBef>
                <a:spcPts val="0"/>
              </a:spcBef>
              <a:spcAft>
                <a:spcPts val="0"/>
              </a:spcAft>
              <a:buNone/>
            </a:pPr>
            <a:endParaRPr lang="en-US" dirty="0"/>
          </a:p>
        </p:txBody>
      </p:sp>
      <p:sp>
        <p:nvSpPr>
          <p:cNvPr id="5" name="Google Shape;274;p41">
            <a:extLst>
              <a:ext uri="{FF2B5EF4-FFF2-40B4-BE49-F238E27FC236}">
                <a16:creationId xmlns:a16="http://schemas.microsoft.com/office/drawing/2014/main" id="{7B6D1168-CF18-4FA7-AED8-B2F0D094219B}"/>
              </a:ext>
            </a:extLst>
          </p:cNvPr>
          <p:cNvSpPr/>
          <p:nvPr/>
        </p:nvSpPr>
        <p:spPr>
          <a:xfrm>
            <a:off x="6220834" y="1097251"/>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278;p41">
            <a:extLst>
              <a:ext uri="{FF2B5EF4-FFF2-40B4-BE49-F238E27FC236}">
                <a16:creationId xmlns:a16="http://schemas.microsoft.com/office/drawing/2014/main" id="{F0BE87C2-6CAB-48F3-923D-AA141813F362}"/>
              </a:ext>
            </a:extLst>
          </p:cNvPr>
          <p:cNvCxnSpPr>
            <a:cxnSpLocks/>
          </p:cNvCxnSpPr>
          <p:nvPr/>
        </p:nvCxnSpPr>
        <p:spPr>
          <a:xfrm>
            <a:off x="6486753" y="1737097"/>
            <a:ext cx="0" cy="298055"/>
          </a:xfrm>
          <a:prstGeom prst="straightConnector1">
            <a:avLst/>
          </a:prstGeom>
          <a:noFill/>
          <a:ln w="9525" cap="flat" cmpd="sng">
            <a:solidFill>
              <a:srgbClr val="D5B961"/>
            </a:solidFill>
            <a:prstDash val="solid"/>
            <a:round/>
            <a:headEnd type="none" w="med" len="med"/>
            <a:tailEnd type="none" w="med" len="med"/>
          </a:ln>
        </p:spPr>
      </p:cxnSp>
      <p:grpSp>
        <p:nvGrpSpPr>
          <p:cNvPr id="7" name="Google Shape;395;p46">
            <a:extLst>
              <a:ext uri="{FF2B5EF4-FFF2-40B4-BE49-F238E27FC236}">
                <a16:creationId xmlns:a16="http://schemas.microsoft.com/office/drawing/2014/main" id="{453826B8-6205-4A4F-8D7A-543BB3380676}"/>
              </a:ext>
            </a:extLst>
          </p:cNvPr>
          <p:cNvGrpSpPr/>
          <p:nvPr/>
        </p:nvGrpSpPr>
        <p:grpSpPr>
          <a:xfrm>
            <a:off x="6331942" y="1163662"/>
            <a:ext cx="324392" cy="369070"/>
            <a:chOff x="3539102" y="2427549"/>
            <a:chExt cx="355099" cy="355481"/>
          </a:xfrm>
          <a:solidFill>
            <a:schemeClr val="accent1">
              <a:lumMod val="75000"/>
            </a:schemeClr>
          </a:solidFill>
        </p:grpSpPr>
        <p:sp>
          <p:nvSpPr>
            <p:cNvPr id="8" name="Google Shape;396;p46">
              <a:extLst>
                <a:ext uri="{FF2B5EF4-FFF2-40B4-BE49-F238E27FC236}">
                  <a16:creationId xmlns:a16="http://schemas.microsoft.com/office/drawing/2014/main" id="{79D260B2-F27C-4000-854D-94F1FD6D5743}"/>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7;p46">
              <a:extLst>
                <a:ext uri="{FF2B5EF4-FFF2-40B4-BE49-F238E27FC236}">
                  <a16:creationId xmlns:a16="http://schemas.microsoft.com/office/drawing/2014/main" id="{02A1D8D8-1B17-4869-AF28-D31192846D3B}"/>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40;p38">
            <a:extLst>
              <a:ext uri="{FF2B5EF4-FFF2-40B4-BE49-F238E27FC236}">
                <a16:creationId xmlns:a16="http://schemas.microsoft.com/office/drawing/2014/main" id="{09435DA3-9021-4DDE-AC04-4387175AF24C}"/>
              </a:ext>
            </a:extLst>
          </p:cNvPr>
          <p:cNvSpPr txBox="1">
            <a:spLocks/>
          </p:cNvSpPr>
          <p:nvPr/>
        </p:nvSpPr>
        <p:spPr>
          <a:xfrm>
            <a:off x="2936325" y="2124229"/>
            <a:ext cx="705149" cy="5023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dirty="0"/>
              <a:t>30%</a:t>
            </a:r>
          </a:p>
        </p:txBody>
      </p:sp>
      <p:sp>
        <p:nvSpPr>
          <p:cNvPr id="13" name="Google Shape;240;p38">
            <a:extLst>
              <a:ext uri="{FF2B5EF4-FFF2-40B4-BE49-F238E27FC236}">
                <a16:creationId xmlns:a16="http://schemas.microsoft.com/office/drawing/2014/main" id="{8E0D3C9A-F10A-4023-A6EB-9CB9B2261C8E}"/>
              </a:ext>
            </a:extLst>
          </p:cNvPr>
          <p:cNvSpPr txBox="1">
            <a:spLocks/>
          </p:cNvSpPr>
          <p:nvPr/>
        </p:nvSpPr>
        <p:spPr>
          <a:xfrm>
            <a:off x="807079" y="2082711"/>
            <a:ext cx="705149" cy="5592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dirty="0"/>
              <a:t>70%</a:t>
            </a:r>
          </a:p>
        </p:txBody>
      </p:sp>
      <p:sp>
        <p:nvSpPr>
          <p:cNvPr id="14" name="Google Shape;240;p38">
            <a:extLst>
              <a:ext uri="{FF2B5EF4-FFF2-40B4-BE49-F238E27FC236}">
                <a16:creationId xmlns:a16="http://schemas.microsoft.com/office/drawing/2014/main" id="{1F99B7B8-470A-40D7-87CA-98B527AB1B65}"/>
              </a:ext>
            </a:extLst>
          </p:cNvPr>
          <p:cNvSpPr txBox="1">
            <a:spLocks/>
          </p:cNvSpPr>
          <p:nvPr/>
        </p:nvSpPr>
        <p:spPr>
          <a:xfrm>
            <a:off x="-273816" y="2893791"/>
            <a:ext cx="2808000"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dirty="0"/>
              <a:t>Train size </a:t>
            </a:r>
          </a:p>
        </p:txBody>
      </p:sp>
      <p:sp>
        <p:nvSpPr>
          <p:cNvPr id="15" name="Google Shape;240;p38">
            <a:extLst>
              <a:ext uri="{FF2B5EF4-FFF2-40B4-BE49-F238E27FC236}">
                <a16:creationId xmlns:a16="http://schemas.microsoft.com/office/drawing/2014/main" id="{4E0AA645-29E2-4E11-A4B8-B7F6D61AE48A}"/>
              </a:ext>
            </a:extLst>
          </p:cNvPr>
          <p:cNvSpPr txBox="1">
            <a:spLocks/>
          </p:cNvSpPr>
          <p:nvPr/>
        </p:nvSpPr>
        <p:spPr>
          <a:xfrm>
            <a:off x="2455902" y="2893791"/>
            <a:ext cx="1644708"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2000" dirty="0">
                <a:solidFill>
                  <a:srgbClr val="D5B961"/>
                </a:solidFill>
                <a:latin typeface="Montserrat ExtraLight"/>
                <a:sym typeface="Montserrat ExtraLight"/>
              </a:rPr>
              <a:t> T</a:t>
            </a:r>
            <a:r>
              <a:rPr lang="ar-SA" sz="2000" dirty="0" err="1">
                <a:solidFill>
                  <a:srgbClr val="D5B961"/>
                </a:solidFill>
                <a:latin typeface="Montserrat ExtraLight"/>
                <a:sym typeface="Montserrat ExtraLight"/>
              </a:rPr>
              <a:t>est</a:t>
            </a:r>
            <a:r>
              <a:rPr lang="ar-SA" sz="2000" dirty="0">
                <a:solidFill>
                  <a:srgbClr val="D5B961"/>
                </a:solidFill>
                <a:latin typeface="Montserrat ExtraLight"/>
                <a:sym typeface="Montserrat ExtraLight"/>
              </a:rPr>
              <a:t> </a:t>
            </a:r>
            <a:r>
              <a:rPr lang="ar-SA" sz="2000" dirty="0" err="1">
                <a:solidFill>
                  <a:srgbClr val="D5B961"/>
                </a:solidFill>
                <a:latin typeface="Montserrat ExtraLight"/>
                <a:sym typeface="Montserrat ExtraLight"/>
              </a:rPr>
              <a:t>size</a:t>
            </a:r>
            <a:r>
              <a:rPr lang="en-US" sz="2000" dirty="0">
                <a:solidFill>
                  <a:srgbClr val="D5B961"/>
                </a:solidFill>
                <a:latin typeface="Montserrat ExtraLight"/>
                <a:sym typeface="Montserrat ExtraLight"/>
              </a:rPr>
              <a:t> </a:t>
            </a:r>
            <a:r>
              <a:rPr lang="en-US" dirty="0"/>
              <a:t>  </a:t>
            </a:r>
          </a:p>
        </p:txBody>
      </p:sp>
      <p:sp>
        <p:nvSpPr>
          <p:cNvPr id="16" name="Google Shape;274;p41">
            <a:extLst>
              <a:ext uri="{FF2B5EF4-FFF2-40B4-BE49-F238E27FC236}">
                <a16:creationId xmlns:a16="http://schemas.microsoft.com/office/drawing/2014/main" id="{27906EEC-C390-4C5C-B2B8-220365A2089B}"/>
              </a:ext>
            </a:extLst>
          </p:cNvPr>
          <p:cNvSpPr/>
          <p:nvPr/>
        </p:nvSpPr>
        <p:spPr>
          <a:xfrm>
            <a:off x="842593" y="2087901"/>
            <a:ext cx="600446" cy="605293"/>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4;p41">
            <a:extLst>
              <a:ext uri="{FF2B5EF4-FFF2-40B4-BE49-F238E27FC236}">
                <a16:creationId xmlns:a16="http://schemas.microsoft.com/office/drawing/2014/main" id="{18D358BD-7589-4EE2-9790-BEEECB721A47}"/>
              </a:ext>
            </a:extLst>
          </p:cNvPr>
          <p:cNvSpPr/>
          <p:nvPr/>
        </p:nvSpPr>
        <p:spPr>
          <a:xfrm>
            <a:off x="2978033" y="2078830"/>
            <a:ext cx="600446" cy="605293"/>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8459;p69">
            <a:extLst>
              <a:ext uri="{FF2B5EF4-FFF2-40B4-BE49-F238E27FC236}">
                <a16:creationId xmlns:a16="http://schemas.microsoft.com/office/drawing/2014/main" id="{FA38FD59-B80A-4A3D-BBD7-FDCDD0B22BE9}"/>
              </a:ext>
            </a:extLst>
          </p:cNvPr>
          <p:cNvGrpSpPr/>
          <p:nvPr/>
        </p:nvGrpSpPr>
        <p:grpSpPr>
          <a:xfrm>
            <a:off x="1609785" y="952877"/>
            <a:ext cx="1145394" cy="894347"/>
            <a:chOff x="951975" y="315800"/>
            <a:chExt cx="5860325" cy="4195475"/>
          </a:xfrm>
        </p:grpSpPr>
        <p:sp>
          <p:nvSpPr>
            <p:cNvPr id="20" name="Google Shape;8461;p69">
              <a:extLst>
                <a:ext uri="{FF2B5EF4-FFF2-40B4-BE49-F238E27FC236}">
                  <a16:creationId xmlns:a16="http://schemas.microsoft.com/office/drawing/2014/main" id="{9D5559DA-F407-49A2-A947-F0E029E70C6A}"/>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chemeClr val="accent4">
                  <a:lumMod val="2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8462;p69">
              <a:extLst>
                <a:ext uri="{FF2B5EF4-FFF2-40B4-BE49-F238E27FC236}">
                  <a16:creationId xmlns:a16="http://schemas.microsoft.com/office/drawing/2014/main" id="{02865918-1878-4CAC-AF53-FA35E34FAC31}"/>
                </a:ext>
              </a:extLst>
            </p:cNvPr>
            <p:cNvSpPr/>
            <p:nvPr/>
          </p:nvSpPr>
          <p:spPr>
            <a:xfrm>
              <a:off x="6501498" y="2202651"/>
              <a:ext cx="310802" cy="266398"/>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64;p69">
              <a:extLst>
                <a:ext uri="{FF2B5EF4-FFF2-40B4-BE49-F238E27FC236}">
                  <a16:creationId xmlns:a16="http://schemas.microsoft.com/office/drawing/2014/main" id="{64D7D983-B3A2-4BBF-9917-2CE85C8B8F78}"/>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chemeClr val="accent4">
                  <a:lumMod val="2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65;p69">
              <a:extLst>
                <a:ext uri="{FF2B5EF4-FFF2-40B4-BE49-F238E27FC236}">
                  <a16:creationId xmlns:a16="http://schemas.microsoft.com/office/drawing/2014/main" id="{D350883F-930B-4D5C-8170-23F26FC6E600}"/>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chemeClr val="accent4">
                  <a:lumMod val="50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8466;p69">
              <a:extLst>
                <a:ext uri="{FF2B5EF4-FFF2-40B4-BE49-F238E27FC236}">
                  <a16:creationId xmlns:a16="http://schemas.microsoft.com/office/drawing/2014/main" id="{55317754-84E5-4C54-90AA-1110A0BBD055}"/>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chemeClr val="accent4">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8467;p69">
              <a:extLst>
                <a:ext uri="{FF2B5EF4-FFF2-40B4-BE49-F238E27FC236}">
                  <a16:creationId xmlns:a16="http://schemas.microsoft.com/office/drawing/2014/main" id="{1412B12E-F5A7-47D7-A442-FD45B4F44366}"/>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 name="رابط مستقيم 3">
            <a:extLst>
              <a:ext uri="{FF2B5EF4-FFF2-40B4-BE49-F238E27FC236}">
                <a16:creationId xmlns:a16="http://schemas.microsoft.com/office/drawing/2014/main" id="{58DCE486-6CC6-4230-9A64-CF33F655C5C1}"/>
              </a:ext>
            </a:extLst>
          </p:cNvPr>
          <p:cNvCxnSpPr>
            <a:cxnSpLocks/>
            <a:stCxn id="17" idx="4"/>
            <a:endCxn id="15" idx="0"/>
          </p:cNvCxnSpPr>
          <p:nvPr/>
        </p:nvCxnSpPr>
        <p:spPr>
          <a:xfrm>
            <a:off x="3278256" y="2684123"/>
            <a:ext cx="0" cy="209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رابط مستقيم 31">
            <a:extLst>
              <a:ext uri="{FF2B5EF4-FFF2-40B4-BE49-F238E27FC236}">
                <a16:creationId xmlns:a16="http://schemas.microsoft.com/office/drawing/2014/main" id="{E2803CDF-14EA-4647-BDBA-3E1A69B47243}"/>
              </a:ext>
            </a:extLst>
          </p:cNvPr>
          <p:cNvCxnSpPr>
            <a:cxnSpLocks/>
          </p:cNvCxnSpPr>
          <p:nvPr/>
        </p:nvCxnSpPr>
        <p:spPr>
          <a:xfrm>
            <a:off x="1130184" y="2693194"/>
            <a:ext cx="0" cy="209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رابط مستقيم 29">
            <a:extLst>
              <a:ext uri="{FF2B5EF4-FFF2-40B4-BE49-F238E27FC236}">
                <a16:creationId xmlns:a16="http://schemas.microsoft.com/office/drawing/2014/main" id="{0F0A7F02-45D3-448B-8DC1-BE7228F0717B}"/>
              </a:ext>
            </a:extLst>
          </p:cNvPr>
          <p:cNvCxnSpPr/>
          <p:nvPr/>
        </p:nvCxnSpPr>
        <p:spPr>
          <a:xfrm flipH="1">
            <a:off x="1215117" y="1896020"/>
            <a:ext cx="242886" cy="196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رابط مستقيم 32">
            <a:extLst>
              <a:ext uri="{FF2B5EF4-FFF2-40B4-BE49-F238E27FC236}">
                <a16:creationId xmlns:a16="http://schemas.microsoft.com/office/drawing/2014/main" id="{02727AED-CAF5-4A3C-A7B5-34E13289A661}"/>
              </a:ext>
            </a:extLst>
          </p:cNvPr>
          <p:cNvCxnSpPr>
            <a:cxnSpLocks/>
            <a:endCxn id="17" idx="0"/>
          </p:cNvCxnSpPr>
          <p:nvPr/>
        </p:nvCxnSpPr>
        <p:spPr>
          <a:xfrm>
            <a:off x="3032258" y="1886124"/>
            <a:ext cx="245998" cy="1927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550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body" idx="1"/>
          </p:nvPr>
        </p:nvSpPr>
        <p:spPr>
          <a:xfrm>
            <a:off x="931350" y="1062869"/>
            <a:ext cx="7281300" cy="3713031"/>
          </a:xfrm>
          <a:prstGeom prst="rect">
            <a:avLst/>
          </a:prstGeom>
        </p:spPr>
        <p:txBody>
          <a:bodyPr spcFirstLastPara="1" wrap="square" lIns="91425" tIns="91425" rIns="91425" bIns="91425" anchor="t" anchorCtr="0">
            <a:noAutofit/>
          </a:bodyPr>
          <a:lstStyle/>
          <a:p>
            <a:pPr marL="152400" indent="0">
              <a:buNone/>
            </a:pPr>
            <a:r>
              <a:rPr lang="en-US" dirty="0">
                <a:solidFill>
                  <a:schemeClr val="accent4">
                    <a:lumMod val="75000"/>
                  </a:schemeClr>
                </a:solidFill>
              </a:rPr>
              <a:t>Conclusion and Recommendations for Business</a:t>
            </a:r>
          </a:p>
          <a:p>
            <a:r>
              <a:rPr lang="en-US" b="1" dirty="0"/>
              <a:t>Analysis of trends in used car vehicle sales indicates that:</a:t>
            </a:r>
          </a:p>
          <a:p>
            <a:pPr marL="0" lvl="0" indent="0" algn="l" rtl="0">
              <a:lnSpc>
                <a:spcPct val="100000"/>
              </a:lnSpc>
              <a:spcBef>
                <a:spcPts val="0"/>
              </a:spcBef>
              <a:spcAft>
                <a:spcPts val="0"/>
              </a:spcAft>
              <a:buClr>
                <a:schemeClr val="dk1"/>
              </a:buClr>
              <a:buSzPts val="1100"/>
              <a:buFont typeface="Arial"/>
              <a:buNone/>
            </a:pPr>
            <a:endParaRPr dirty="0"/>
          </a:p>
          <a:p>
            <a:pPr marL="457200" lvl="0" indent="-304800" algn="l" rtl="0">
              <a:lnSpc>
                <a:spcPct val="100000"/>
              </a:lnSpc>
              <a:spcBef>
                <a:spcPts val="0"/>
              </a:spcBef>
              <a:spcAft>
                <a:spcPts val="0"/>
              </a:spcAft>
              <a:buClr>
                <a:schemeClr val="accent1"/>
              </a:buClr>
              <a:buSzPts val="1200"/>
              <a:buFont typeface="Montserrat ExtraLight"/>
              <a:buAutoNum type="arabicPeriod"/>
            </a:pPr>
            <a:r>
              <a:rPr lang="en-US" dirty="0"/>
              <a:t>Maruti, Hyundai, Honda, Toyota, Ford, Mahindra and Tata are sold in higher volume than other vehicle makes, and the preferred makes are lower in price.</a:t>
            </a:r>
          </a:p>
          <a:p>
            <a:pPr marL="457200" lvl="0" indent="-304800" algn="l" rtl="0">
              <a:lnSpc>
                <a:spcPct val="100000"/>
              </a:lnSpc>
              <a:spcBef>
                <a:spcPts val="0"/>
              </a:spcBef>
              <a:spcAft>
                <a:spcPts val="0"/>
              </a:spcAft>
              <a:buClr>
                <a:schemeClr val="accent1"/>
              </a:buClr>
              <a:buSzPts val="1200"/>
              <a:buFont typeface="Montserrat ExtraLight"/>
              <a:buAutoNum type="arabicPeriod"/>
            </a:pPr>
            <a:r>
              <a:rPr lang="en-US" dirty="0"/>
              <a:t>The Price (lower rather than higher) is a significantly factor in customer purchasing decisions</a:t>
            </a:r>
            <a:r>
              <a:rPr lang="en" dirty="0"/>
              <a:t>.</a:t>
            </a:r>
            <a:endParaRPr dirty="0"/>
          </a:p>
          <a:p>
            <a:pPr marL="457200" lvl="0" indent="-304800" algn="l" rtl="0">
              <a:lnSpc>
                <a:spcPct val="100000"/>
              </a:lnSpc>
              <a:spcBef>
                <a:spcPts val="0"/>
              </a:spcBef>
              <a:spcAft>
                <a:spcPts val="0"/>
              </a:spcAft>
              <a:buClr>
                <a:schemeClr val="accent1"/>
              </a:buClr>
              <a:buSzPts val="1200"/>
              <a:buFont typeface="Montserrat ExtraLight"/>
              <a:buAutoNum type="arabicPeriod"/>
            </a:pPr>
            <a:r>
              <a:rPr lang="en-US" dirty="0"/>
              <a:t>The customers overwhelmingly prefer manual transmissions over automatic</a:t>
            </a:r>
            <a:r>
              <a:rPr lang="en" dirty="0"/>
              <a:t>.</a:t>
            </a:r>
            <a:endParaRPr dirty="0"/>
          </a:p>
          <a:p>
            <a:pPr marL="457200" lvl="0" indent="-304800" algn="l" rtl="0">
              <a:lnSpc>
                <a:spcPct val="100000"/>
              </a:lnSpc>
              <a:spcBef>
                <a:spcPts val="0"/>
              </a:spcBef>
              <a:spcAft>
                <a:spcPts val="0"/>
              </a:spcAft>
              <a:buClr>
                <a:schemeClr val="accent1"/>
              </a:buClr>
              <a:buSzPts val="1200"/>
              <a:buFont typeface="Montserrat ExtraLight"/>
              <a:buAutoNum type="arabicPeriod"/>
            </a:pPr>
            <a:r>
              <a:rPr lang="en-US" dirty="0"/>
              <a:t>The customers tend to purchase used vehicles 2 -5 years old</a:t>
            </a:r>
            <a:r>
              <a:rPr lang="en" dirty="0"/>
              <a:t>.</a:t>
            </a:r>
            <a:endParaRPr dirty="0"/>
          </a:p>
          <a:p>
            <a:pPr marL="457200" lvl="0" indent="-304800" algn="l" rtl="0">
              <a:lnSpc>
                <a:spcPct val="100000"/>
              </a:lnSpc>
              <a:spcBef>
                <a:spcPts val="0"/>
              </a:spcBef>
              <a:spcAft>
                <a:spcPts val="0"/>
              </a:spcAft>
              <a:buClr>
                <a:schemeClr val="accent1"/>
              </a:buClr>
              <a:buSzPts val="1200"/>
              <a:buFont typeface="Montserrat ExtraLight"/>
              <a:buAutoNum type="arabicPeriod"/>
            </a:pPr>
            <a:r>
              <a:rPr lang="en-US" dirty="0"/>
              <a:t>The customers prefer vehicles with mileage between 15-25 kmpl. </a:t>
            </a:r>
            <a:endParaRPr dirty="0"/>
          </a:p>
          <a:p>
            <a:pPr marL="171450" indent="-171450">
              <a:spcAft>
                <a:spcPts val="1600"/>
              </a:spcAft>
            </a:pPr>
            <a:r>
              <a:rPr lang="en-US" dirty="0"/>
              <a:t>  </a:t>
            </a:r>
            <a:r>
              <a:rPr lang="en-US" b="1" dirty="0"/>
              <a:t>Based upon the above observations, it is recommended that focuses its inventory to match such preferences. Since the higher in demand makes are lower in price than other makes, focusing on stocking these makes will result in less flooring, reducing capital investments.</a:t>
            </a:r>
          </a:p>
          <a:p>
            <a:pPr marL="171450" indent="-171450">
              <a:spcAft>
                <a:spcPts val="1600"/>
              </a:spcAft>
            </a:pPr>
            <a:r>
              <a:rPr lang="en-US" b="1" dirty="0"/>
              <a:t>The model that has been provided in this analysis is a 92% accurate pricing model for determining what customers would be willing to pay for a used vehicle based up the vehicle's characteristics. It has been shown that the model is reliable, meeting the assumptions for linear regression and demonstrating a low error rate.</a:t>
            </a:r>
          </a:p>
          <a:p>
            <a:pPr marL="171450" indent="-171450">
              <a:spcAft>
                <a:spcPts val="1600"/>
              </a:spcAft>
            </a:pPr>
            <a:endParaRPr dirty="0"/>
          </a:p>
        </p:txBody>
      </p:sp>
      <p:sp>
        <p:nvSpPr>
          <p:cNvPr id="175" name="Google Shape;175;p32"/>
          <p:cNvSpPr txBox="1">
            <a:spLocks noGrp="1"/>
          </p:cNvSpPr>
          <p:nvPr>
            <p:ph type="title"/>
          </p:nvPr>
        </p:nvSpPr>
        <p:spPr>
          <a:xfrm>
            <a:off x="2132100" y="360457"/>
            <a:ext cx="4879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51;p53">
            <a:extLst>
              <a:ext uri="{FF2B5EF4-FFF2-40B4-BE49-F238E27FC236}">
                <a16:creationId xmlns:a16="http://schemas.microsoft.com/office/drawing/2014/main" id="{5588533D-05B8-4511-A436-8853EA3B7288}"/>
              </a:ext>
            </a:extLst>
          </p:cNvPr>
          <p:cNvSpPr txBox="1">
            <a:spLocks/>
          </p:cNvSpPr>
          <p:nvPr/>
        </p:nvSpPr>
        <p:spPr>
          <a:xfrm>
            <a:off x="860225" y="417650"/>
            <a:ext cx="2276100" cy="409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pPr algn="l"/>
            <a:r>
              <a:rPr lang="en-US" sz="4000"/>
              <a:t>Thanks</a:t>
            </a:r>
            <a:endParaRPr lang="en-US" sz="4000" dirty="0"/>
          </a:p>
        </p:txBody>
      </p:sp>
      <p:cxnSp>
        <p:nvCxnSpPr>
          <p:cNvPr id="8" name="Google Shape;552;p53">
            <a:extLst>
              <a:ext uri="{FF2B5EF4-FFF2-40B4-BE49-F238E27FC236}">
                <a16:creationId xmlns:a16="http://schemas.microsoft.com/office/drawing/2014/main" id="{EBC2709F-F48F-4F77-9D0A-114B8776AE07}"/>
              </a:ext>
            </a:extLst>
          </p:cNvPr>
          <p:cNvCxnSpPr/>
          <p:nvPr/>
        </p:nvCxnSpPr>
        <p:spPr>
          <a:xfrm>
            <a:off x="0" y="1510894"/>
            <a:ext cx="2919600" cy="0"/>
          </a:xfrm>
          <a:prstGeom prst="straightConnector1">
            <a:avLst/>
          </a:prstGeom>
          <a:noFill/>
          <a:ln w="9525" cap="flat" cmpd="sng">
            <a:solidFill>
              <a:schemeClr val="accent1"/>
            </a:solidFill>
            <a:prstDash val="solid"/>
            <a:round/>
            <a:headEnd type="none" w="med" len="med"/>
            <a:tailEnd type="none" w="med" len="med"/>
          </a:ln>
        </p:spPr>
      </p:cxnSp>
      <p:cxnSp>
        <p:nvCxnSpPr>
          <p:cNvPr id="9" name="Google Shape;553;p53">
            <a:extLst>
              <a:ext uri="{FF2B5EF4-FFF2-40B4-BE49-F238E27FC236}">
                <a16:creationId xmlns:a16="http://schemas.microsoft.com/office/drawing/2014/main" id="{3551123E-A797-4453-9400-70BBB1B77D25}"/>
              </a:ext>
            </a:extLst>
          </p:cNvPr>
          <p:cNvCxnSpPr/>
          <p:nvPr/>
        </p:nvCxnSpPr>
        <p:spPr>
          <a:xfrm>
            <a:off x="-6103" y="3565225"/>
            <a:ext cx="2919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09145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5025109" y="2465872"/>
            <a:ext cx="2876244"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&amp; SOLUTION</a:t>
            </a:r>
            <a:endParaRPr dirty="0"/>
          </a:p>
        </p:txBody>
      </p:sp>
      <p:sp>
        <p:nvSpPr>
          <p:cNvPr id="206" name="Google Shape;206;p35"/>
          <p:cNvSpPr txBox="1">
            <a:spLocks noGrp="1"/>
          </p:cNvSpPr>
          <p:nvPr>
            <p:ph type="title" idx="2"/>
          </p:nvPr>
        </p:nvSpPr>
        <p:spPr>
          <a:xfrm>
            <a:off x="5025109" y="1002906"/>
            <a:ext cx="33432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Used Car </a:t>
            </a:r>
            <a:endParaRPr dirty="0"/>
          </a:p>
        </p:txBody>
      </p:sp>
      <p:pic>
        <p:nvPicPr>
          <p:cNvPr id="208" name="Google Shape;208;p35"/>
          <p:cNvPicPr preferRelativeResize="0"/>
          <p:nvPr/>
        </p:nvPicPr>
        <p:blipFill rotWithShape="1">
          <a:blip r:embed="rId3">
            <a:alphaModFix/>
          </a:blip>
          <a:srcRect l="4168"/>
          <a:stretch/>
        </p:blipFill>
        <p:spPr>
          <a:xfrm>
            <a:off x="0" y="1010050"/>
            <a:ext cx="4489796" cy="3123400"/>
          </a:xfrm>
          <a:prstGeom prst="rect">
            <a:avLst/>
          </a:prstGeom>
          <a:noFill/>
          <a:ln>
            <a:noFill/>
          </a:ln>
        </p:spPr>
      </p:pic>
      <p:sp>
        <p:nvSpPr>
          <p:cNvPr id="209" name="Google Shape;209;p35"/>
          <p:cNvSpPr/>
          <p:nvPr/>
        </p:nvSpPr>
        <p:spPr>
          <a:xfrm>
            <a:off x="0" y="1002906"/>
            <a:ext cx="4489800" cy="31233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198" name="Google Shape;198;p34"/>
          <p:cNvSpPr txBox="1">
            <a:spLocks noGrp="1"/>
          </p:cNvSpPr>
          <p:nvPr>
            <p:ph type="body" idx="1"/>
          </p:nvPr>
        </p:nvSpPr>
        <p:spPr>
          <a:xfrm>
            <a:off x="4865315" y="2051819"/>
            <a:ext cx="3278869" cy="1749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t>The goal of this project was to use linear regression models to know if customers would be willing to pay for a used vehicle based up the vehicle's characteristics? To Recommendations for Business</a:t>
            </a:r>
          </a:p>
        </p:txBody>
      </p:sp>
      <p:pic>
        <p:nvPicPr>
          <p:cNvPr id="199" name="Google Shape;199;p34"/>
          <p:cNvPicPr preferRelativeResize="0"/>
          <p:nvPr/>
        </p:nvPicPr>
        <p:blipFill rotWithShape="1">
          <a:blip r:embed="rId3">
            <a:alphaModFix/>
          </a:blip>
          <a:srcRect l="12478" r="37708"/>
          <a:stretch/>
        </p:blipFill>
        <p:spPr>
          <a:xfrm>
            <a:off x="0" y="0"/>
            <a:ext cx="3843225" cy="5143498"/>
          </a:xfrm>
          <a:prstGeom prst="rect">
            <a:avLst/>
          </a:prstGeom>
          <a:noFill/>
          <a:ln>
            <a:noFill/>
          </a:ln>
        </p:spPr>
      </p:pic>
      <p:sp>
        <p:nvSpPr>
          <p:cNvPr id="200" name="Google Shape;200;p34"/>
          <p:cNvSpPr/>
          <p:nvPr/>
        </p:nvSpPr>
        <p:spPr>
          <a:xfrm>
            <a:off x="-12300" y="0"/>
            <a:ext cx="3855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98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title"/>
          </p:nvPr>
        </p:nvSpPr>
        <p:spPr>
          <a:xfrm>
            <a:off x="1402475" y="1678950"/>
            <a:ext cx="24144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247" name="Google Shape;247;p39"/>
          <p:cNvSpPr txBox="1">
            <a:spLocks noGrp="1"/>
          </p:cNvSpPr>
          <p:nvPr>
            <p:ph type="subTitle" idx="1"/>
          </p:nvPr>
        </p:nvSpPr>
        <p:spPr>
          <a:xfrm>
            <a:off x="1316825" y="2186850"/>
            <a:ext cx="2585700" cy="12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customers would be willing to pay for a used vehicle based up the vehicle's characteristics?</a:t>
            </a:r>
          </a:p>
        </p:txBody>
      </p:sp>
      <p:sp>
        <p:nvSpPr>
          <p:cNvPr id="248" name="Google Shape;248;p39"/>
          <p:cNvSpPr txBox="1">
            <a:spLocks noGrp="1"/>
          </p:cNvSpPr>
          <p:nvPr>
            <p:ph type="title" idx="2"/>
          </p:nvPr>
        </p:nvSpPr>
        <p:spPr>
          <a:xfrm>
            <a:off x="5327125" y="1678950"/>
            <a:ext cx="24144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249" name="Google Shape;249;p39"/>
          <p:cNvSpPr txBox="1">
            <a:spLocks noGrp="1"/>
          </p:cNvSpPr>
          <p:nvPr>
            <p:ph type="subTitle" idx="3"/>
          </p:nvPr>
        </p:nvSpPr>
        <p:spPr>
          <a:xfrm>
            <a:off x="5241475" y="2186850"/>
            <a:ext cx="2585700" cy="12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Through the data science will achieve and solve this problem in the business filed</a:t>
            </a:r>
            <a:endParaRPr dirty="0"/>
          </a:p>
        </p:txBody>
      </p:sp>
      <p:cxnSp>
        <p:nvCxnSpPr>
          <p:cNvPr id="250" name="Google Shape;250;p39"/>
          <p:cNvCxnSpPr/>
          <p:nvPr/>
        </p:nvCxnSpPr>
        <p:spPr>
          <a:xfrm>
            <a:off x="4572000" y="1311300"/>
            <a:ext cx="0" cy="2520900"/>
          </a:xfrm>
          <a:prstGeom prst="straightConnector1">
            <a:avLst/>
          </a:prstGeom>
          <a:noFill/>
          <a:ln w="9525" cap="flat" cmpd="sng">
            <a:solidFill>
              <a:srgbClr val="D5B961"/>
            </a:solidFill>
            <a:prstDash val="solid"/>
            <a:round/>
            <a:headEnd type="none" w="med" len="med"/>
            <a:tailEnd type="none" w="med" len="med"/>
          </a:ln>
        </p:spPr>
      </p:cxnSp>
    </p:spTree>
    <p:extLst>
      <p:ext uri="{BB962C8B-B14F-4D97-AF65-F5344CB8AC3E}">
        <p14:creationId xmlns:p14="http://schemas.microsoft.com/office/powerpoint/2010/main" val="1009954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1"/>
          <p:cNvSpPr txBox="1">
            <a:spLocks noGrp="1"/>
          </p:cNvSpPr>
          <p:nvPr>
            <p:ph type="title"/>
          </p:nvPr>
        </p:nvSpPr>
        <p:spPr>
          <a:xfrm>
            <a:off x="3168000" y="360457"/>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Overview </a:t>
            </a:r>
            <a:endParaRPr dirty="0"/>
          </a:p>
        </p:txBody>
      </p:sp>
      <p:sp>
        <p:nvSpPr>
          <p:cNvPr id="265" name="Google Shape;265;p41"/>
          <p:cNvSpPr txBox="1">
            <a:spLocks noGrp="1"/>
          </p:cNvSpPr>
          <p:nvPr>
            <p:ph type="ctrTitle" idx="2"/>
          </p:nvPr>
        </p:nvSpPr>
        <p:spPr>
          <a:xfrm>
            <a:off x="535952" y="3306175"/>
            <a:ext cx="1471186" cy="4760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DataSet</a:t>
            </a:r>
            <a:endParaRPr dirty="0"/>
          </a:p>
        </p:txBody>
      </p:sp>
      <p:sp>
        <p:nvSpPr>
          <p:cNvPr id="267" name="Google Shape;267;p41"/>
          <p:cNvSpPr txBox="1">
            <a:spLocks noGrp="1"/>
          </p:cNvSpPr>
          <p:nvPr>
            <p:ph type="ctrTitle" idx="3"/>
          </p:nvPr>
        </p:nvSpPr>
        <p:spPr>
          <a:xfrm>
            <a:off x="2033046" y="2112691"/>
            <a:ext cx="1832100" cy="86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Data Cleaning &amp; Preprocessing</a:t>
            </a:r>
          </a:p>
        </p:txBody>
      </p:sp>
      <p:sp>
        <p:nvSpPr>
          <p:cNvPr id="269" name="Google Shape;269;p41"/>
          <p:cNvSpPr txBox="1">
            <a:spLocks noGrp="1"/>
          </p:cNvSpPr>
          <p:nvPr>
            <p:ph type="ctrTitle" idx="5"/>
          </p:nvPr>
        </p:nvSpPr>
        <p:spPr>
          <a:xfrm>
            <a:off x="3697819" y="3468490"/>
            <a:ext cx="19839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EDA</a:t>
            </a:r>
            <a:br>
              <a:rPr lang="en-US" dirty="0"/>
            </a:br>
            <a:r>
              <a:rPr lang="en-US" dirty="0"/>
              <a:t>Exploratory Data Analysis</a:t>
            </a:r>
          </a:p>
        </p:txBody>
      </p:sp>
      <p:sp>
        <p:nvSpPr>
          <p:cNvPr id="271" name="Google Shape;271;p41"/>
          <p:cNvSpPr txBox="1">
            <a:spLocks noGrp="1"/>
          </p:cNvSpPr>
          <p:nvPr>
            <p:ph type="ctrTitle" idx="7"/>
          </p:nvPr>
        </p:nvSpPr>
        <p:spPr>
          <a:xfrm>
            <a:off x="6820180" y="3306175"/>
            <a:ext cx="1832100" cy="4014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Conclusion</a:t>
            </a:r>
          </a:p>
        </p:txBody>
      </p:sp>
      <p:sp>
        <p:nvSpPr>
          <p:cNvPr id="273" name="Google Shape;273;p41"/>
          <p:cNvSpPr/>
          <p:nvPr/>
        </p:nvSpPr>
        <p:spPr>
          <a:xfrm>
            <a:off x="983390" y="2135341"/>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5815507" y="3387233"/>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4406419" y="2109074"/>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2604900" y="3387233"/>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41"/>
          <p:cNvCxnSpPr>
            <a:cxnSpLocks/>
            <a:stCxn id="273" idx="4"/>
          </p:cNvCxnSpPr>
          <p:nvPr/>
        </p:nvCxnSpPr>
        <p:spPr>
          <a:xfrm>
            <a:off x="1264940" y="2698441"/>
            <a:ext cx="6605" cy="431408"/>
          </a:xfrm>
          <a:prstGeom prst="straightConnector1">
            <a:avLst/>
          </a:prstGeom>
          <a:noFill/>
          <a:ln w="9525" cap="flat" cmpd="sng">
            <a:solidFill>
              <a:srgbClr val="D5B961"/>
            </a:solidFill>
            <a:prstDash val="solid"/>
            <a:round/>
            <a:headEnd type="none" w="med" len="med"/>
            <a:tailEnd type="none" w="med" len="med"/>
          </a:ln>
        </p:spPr>
      </p:cxnSp>
      <p:cxnSp>
        <p:nvCxnSpPr>
          <p:cNvPr id="278" name="Google Shape;278;p41"/>
          <p:cNvCxnSpPr>
            <a:cxnSpLocks/>
            <a:endCxn id="274" idx="0"/>
          </p:cNvCxnSpPr>
          <p:nvPr/>
        </p:nvCxnSpPr>
        <p:spPr>
          <a:xfrm flipH="1">
            <a:off x="6097057" y="2976991"/>
            <a:ext cx="12" cy="410242"/>
          </a:xfrm>
          <a:prstGeom prst="straightConnector1">
            <a:avLst/>
          </a:prstGeom>
          <a:noFill/>
          <a:ln w="9525" cap="flat" cmpd="sng">
            <a:solidFill>
              <a:srgbClr val="D5B961"/>
            </a:solidFill>
            <a:prstDash val="solid"/>
            <a:round/>
            <a:headEnd type="none" w="med" len="med"/>
            <a:tailEnd type="none" w="med" len="med"/>
          </a:ln>
        </p:spPr>
      </p:cxnSp>
      <p:cxnSp>
        <p:nvCxnSpPr>
          <p:cNvPr id="279" name="Google Shape;279;p41"/>
          <p:cNvCxnSpPr>
            <a:cxnSpLocks/>
          </p:cNvCxnSpPr>
          <p:nvPr/>
        </p:nvCxnSpPr>
        <p:spPr>
          <a:xfrm flipH="1">
            <a:off x="4687962" y="2678201"/>
            <a:ext cx="1" cy="268477"/>
          </a:xfrm>
          <a:prstGeom prst="straightConnector1">
            <a:avLst/>
          </a:prstGeom>
          <a:noFill/>
          <a:ln w="9525" cap="flat" cmpd="sng">
            <a:solidFill>
              <a:srgbClr val="D5B961"/>
            </a:solidFill>
            <a:prstDash val="solid"/>
            <a:round/>
            <a:headEnd type="none" w="med" len="med"/>
            <a:tailEnd type="none" w="med" len="med"/>
          </a:ln>
        </p:spPr>
      </p:cxnSp>
      <p:cxnSp>
        <p:nvCxnSpPr>
          <p:cNvPr id="280" name="Google Shape;280;p41"/>
          <p:cNvCxnSpPr>
            <a:cxnSpLocks/>
            <a:endCxn id="276" idx="0"/>
          </p:cNvCxnSpPr>
          <p:nvPr/>
        </p:nvCxnSpPr>
        <p:spPr>
          <a:xfrm>
            <a:off x="2886464" y="3129849"/>
            <a:ext cx="0" cy="257400"/>
          </a:xfrm>
          <a:prstGeom prst="straightConnector1">
            <a:avLst/>
          </a:prstGeom>
          <a:noFill/>
          <a:ln w="9525" cap="flat" cmpd="sng">
            <a:solidFill>
              <a:srgbClr val="D5B961"/>
            </a:solidFill>
            <a:prstDash val="solid"/>
            <a:round/>
            <a:headEnd type="none" w="med" len="med"/>
            <a:tailEnd type="none" w="med" len="med"/>
          </a:ln>
        </p:spPr>
      </p:cxnSp>
      <p:grpSp>
        <p:nvGrpSpPr>
          <p:cNvPr id="284" name="Google Shape;284;p41"/>
          <p:cNvGrpSpPr/>
          <p:nvPr/>
        </p:nvGrpSpPr>
        <p:grpSpPr>
          <a:xfrm>
            <a:off x="4521581" y="2284623"/>
            <a:ext cx="332761" cy="234066"/>
            <a:chOff x="7989683" y="2350207"/>
            <a:chExt cx="332761" cy="234066"/>
          </a:xfrm>
        </p:grpSpPr>
        <p:sp>
          <p:nvSpPr>
            <p:cNvPr id="285" name="Google Shape;285;p41"/>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1"/>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1"/>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1"/>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1"/>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41"/>
          <p:cNvSpPr/>
          <p:nvPr/>
        </p:nvSpPr>
        <p:spPr>
          <a:xfrm>
            <a:off x="7598252" y="2221599"/>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4;p41">
            <a:extLst>
              <a:ext uri="{FF2B5EF4-FFF2-40B4-BE49-F238E27FC236}">
                <a16:creationId xmlns:a16="http://schemas.microsoft.com/office/drawing/2014/main" id="{88F1B9F2-A2E1-4741-A31F-599563F8DD5D}"/>
              </a:ext>
            </a:extLst>
          </p:cNvPr>
          <p:cNvSpPr txBox="1">
            <a:spLocks/>
          </p:cNvSpPr>
          <p:nvPr/>
        </p:nvSpPr>
        <p:spPr>
          <a:xfrm>
            <a:off x="1295547" y="1075927"/>
            <a:ext cx="563100"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dirty="0"/>
              <a:t>1 </a:t>
            </a:r>
          </a:p>
        </p:txBody>
      </p:sp>
      <p:grpSp>
        <p:nvGrpSpPr>
          <p:cNvPr id="36" name="Google Shape;346;p43">
            <a:extLst>
              <a:ext uri="{FF2B5EF4-FFF2-40B4-BE49-F238E27FC236}">
                <a16:creationId xmlns:a16="http://schemas.microsoft.com/office/drawing/2014/main" id="{A6F2D9F9-1591-49FB-BADF-21A8EABF4521}"/>
              </a:ext>
            </a:extLst>
          </p:cNvPr>
          <p:cNvGrpSpPr/>
          <p:nvPr/>
        </p:nvGrpSpPr>
        <p:grpSpPr>
          <a:xfrm>
            <a:off x="1044687" y="2281732"/>
            <a:ext cx="440505" cy="290018"/>
            <a:chOff x="5727616" y="4204699"/>
            <a:chExt cx="440505" cy="290018"/>
          </a:xfrm>
        </p:grpSpPr>
        <p:sp>
          <p:nvSpPr>
            <p:cNvPr id="37" name="Google Shape;347;p43">
              <a:extLst>
                <a:ext uri="{FF2B5EF4-FFF2-40B4-BE49-F238E27FC236}">
                  <a16:creationId xmlns:a16="http://schemas.microsoft.com/office/drawing/2014/main" id="{FB2F01B4-F847-4BB1-9A9F-F36806D73BE2}"/>
                </a:ext>
              </a:extLst>
            </p:cNvPr>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8;p43">
              <a:extLst>
                <a:ext uri="{FF2B5EF4-FFF2-40B4-BE49-F238E27FC236}">
                  <a16:creationId xmlns:a16="http://schemas.microsoft.com/office/drawing/2014/main" id="{FF1DB26E-0F21-4C22-92C9-53698863F178}"/>
                </a:ext>
              </a:extLst>
            </p:cNvPr>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9;p43">
              <a:extLst>
                <a:ext uri="{FF2B5EF4-FFF2-40B4-BE49-F238E27FC236}">
                  <a16:creationId xmlns:a16="http://schemas.microsoft.com/office/drawing/2014/main" id="{7731B4B1-AE64-4490-8534-6330DB323B6F}"/>
                </a:ext>
              </a:extLst>
            </p:cNvPr>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0;p43">
              <a:extLst>
                <a:ext uri="{FF2B5EF4-FFF2-40B4-BE49-F238E27FC236}">
                  <a16:creationId xmlns:a16="http://schemas.microsoft.com/office/drawing/2014/main" id="{99911ABD-EA96-4045-A2D0-06C6023B969B}"/>
                </a:ext>
              </a:extLst>
            </p:cNvPr>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1;p43">
              <a:extLst>
                <a:ext uri="{FF2B5EF4-FFF2-40B4-BE49-F238E27FC236}">
                  <a16:creationId xmlns:a16="http://schemas.microsoft.com/office/drawing/2014/main" id="{B282B280-0B15-4E7F-9DE3-C73203C43456}"/>
                </a:ext>
              </a:extLst>
            </p:cNvPr>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2;p43">
              <a:extLst>
                <a:ext uri="{FF2B5EF4-FFF2-40B4-BE49-F238E27FC236}">
                  <a16:creationId xmlns:a16="http://schemas.microsoft.com/office/drawing/2014/main" id="{7F370363-E3F0-468C-8D22-838409109226}"/>
                </a:ext>
              </a:extLst>
            </p:cNvPr>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53;p43">
              <a:extLst>
                <a:ext uri="{FF2B5EF4-FFF2-40B4-BE49-F238E27FC236}">
                  <a16:creationId xmlns:a16="http://schemas.microsoft.com/office/drawing/2014/main" id="{4520D9D9-57FD-4451-BD90-AD475805B0CF}"/>
                </a:ext>
              </a:extLst>
            </p:cNvPr>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4;p43">
              <a:extLst>
                <a:ext uri="{FF2B5EF4-FFF2-40B4-BE49-F238E27FC236}">
                  <a16:creationId xmlns:a16="http://schemas.microsoft.com/office/drawing/2014/main" id="{700CE4B8-FF6A-4EF2-A32B-0773D7C25B14}"/>
                </a:ext>
              </a:extLst>
            </p:cNvPr>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275;p41">
            <a:extLst>
              <a:ext uri="{FF2B5EF4-FFF2-40B4-BE49-F238E27FC236}">
                <a16:creationId xmlns:a16="http://schemas.microsoft.com/office/drawing/2014/main" id="{BA8F5D92-52ED-49F7-8814-1FB8103B2F1C}"/>
              </a:ext>
            </a:extLst>
          </p:cNvPr>
          <p:cNvSpPr/>
          <p:nvPr/>
        </p:nvSpPr>
        <p:spPr>
          <a:xfrm>
            <a:off x="7414774" y="2123467"/>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279;p41">
            <a:extLst>
              <a:ext uri="{FF2B5EF4-FFF2-40B4-BE49-F238E27FC236}">
                <a16:creationId xmlns:a16="http://schemas.microsoft.com/office/drawing/2014/main" id="{6FFB9013-BEE5-4256-B38F-FCF29976894D}"/>
              </a:ext>
            </a:extLst>
          </p:cNvPr>
          <p:cNvCxnSpPr>
            <a:cxnSpLocks/>
            <a:stCxn id="58" idx="4"/>
          </p:cNvCxnSpPr>
          <p:nvPr/>
        </p:nvCxnSpPr>
        <p:spPr>
          <a:xfrm>
            <a:off x="7696324" y="2686567"/>
            <a:ext cx="0" cy="443282"/>
          </a:xfrm>
          <a:prstGeom prst="straightConnector1">
            <a:avLst/>
          </a:prstGeom>
          <a:noFill/>
          <a:ln w="9525" cap="flat" cmpd="sng">
            <a:solidFill>
              <a:srgbClr val="D5B961"/>
            </a:solidFill>
            <a:prstDash val="solid"/>
            <a:round/>
            <a:headEnd type="none" w="med" len="med"/>
            <a:tailEnd type="none" w="med" len="med"/>
          </a:ln>
        </p:spPr>
      </p:cxnSp>
      <p:grpSp>
        <p:nvGrpSpPr>
          <p:cNvPr id="70" name="Google Shape;395;p46">
            <a:extLst>
              <a:ext uri="{FF2B5EF4-FFF2-40B4-BE49-F238E27FC236}">
                <a16:creationId xmlns:a16="http://schemas.microsoft.com/office/drawing/2014/main" id="{7D867E24-7B70-4B76-8016-F04908AFC5DB}"/>
              </a:ext>
            </a:extLst>
          </p:cNvPr>
          <p:cNvGrpSpPr/>
          <p:nvPr/>
        </p:nvGrpSpPr>
        <p:grpSpPr>
          <a:xfrm>
            <a:off x="5926615" y="3453644"/>
            <a:ext cx="324392" cy="369070"/>
            <a:chOff x="3539102" y="2427549"/>
            <a:chExt cx="355099" cy="355481"/>
          </a:xfrm>
          <a:solidFill>
            <a:schemeClr val="accent1">
              <a:lumMod val="75000"/>
            </a:schemeClr>
          </a:solidFill>
        </p:grpSpPr>
        <p:sp>
          <p:nvSpPr>
            <p:cNvPr id="71" name="Google Shape;396;p46">
              <a:extLst>
                <a:ext uri="{FF2B5EF4-FFF2-40B4-BE49-F238E27FC236}">
                  <a16:creationId xmlns:a16="http://schemas.microsoft.com/office/drawing/2014/main" id="{A7992BB2-842C-4A40-A6E2-1968DD4CDA61}"/>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97;p46">
              <a:extLst>
                <a:ext uri="{FF2B5EF4-FFF2-40B4-BE49-F238E27FC236}">
                  <a16:creationId xmlns:a16="http://schemas.microsoft.com/office/drawing/2014/main" id="{940F926E-73CE-49AC-AA34-77A2647043A0}"/>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271;p41">
            <a:extLst>
              <a:ext uri="{FF2B5EF4-FFF2-40B4-BE49-F238E27FC236}">
                <a16:creationId xmlns:a16="http://schemas.microsoft.com/office/drawing/2014/main" id="{4B1E557C-DD55-4305-8899-971ABACF2974}"/>
              </a:ext>
            </a:extLst>
          </p:cNvPr>
          <p:cNvSpPr txBox="1">
            <a:spLocks/>
          </p:cNvSpPr>
          <p:nvPr/>
        </p:nvSpPr>
        <p:spPr>
          <a:xfrm>
            <a:off x="5193810" y="2268408"/>
            <a:ext cx="1832100" cy="5079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9pPr>
          </a:lstStyle>
          <a:p>
            <a:r>
              <a:rPr lang="en-US" dirty="0"/>
              <a:t>modeling </a:t>
            </a:r>
          </a:p>
        </p:txBody>
      </p:sp>
      <p:grpSp>
        <p:nvGrpSpPr>
          <p:cNvPr id="74" name="Google Shape;11510;p75">
            <a:extLst>
              <a:ext uri="{FF2B5EF4-FFF2-40B4-BE49-F238E27FC236}">
                <a16:creationId xmlns:a16="http://schemas.microsoft.com/office/drawing/2014/main" id="{533D356E-625F-4F88-8BD7-C1BF9AB937C9}"/>
              </a:ext>
            </a:extLst>
          </p:cNvPr>
          <p:cNvGrpSpPr/>
          <p:nvPr/>
        </p:nvGrpSpPr>
        <p:grpSpPr>
          <a:xfrm>
            <a:off x="2744754" y="3468490"/>
            <a:ext cx="279800" cy="393909"/>
            <a:chOff x="3150240" y="2422352"/>
            <a:chExt cx="212489" cy="351445"/>
          </a:xfrm>
          <a:solidFill>
            <a:schemeClr val="accent1">
              <a:lumMod val="75000"/>
            </a:schemeClr>
          </a:solidFill>
        </p:grpSpPr>
        <p:sp>
          <p:nvSpPr>
            <p:cNvPr id="75" name="Google Shape;11511;p75">
              <a:extLst>
                <a:ext uri="{FF2B5EF4-FFF2-40B4-BE49-F238E27FC236}">
                  <a16:creationId xmlns:a16="http://schemas.microsoft.com/office/drawing/2014/main" id="{E3348D0A-4F15-47F6-B959-C6DCDF1ACDD0}"/>
                </a:ext>
              </a:extLst>
            </p:cNvPr>
            <p:cNvSpPr/>
            <p:nvPr/>
          </p:nvSpPr>
          <p:spPr>
            <a:xfrm>
              <a:off x="3150240" y="2422352"/>
              <a:ext cx="212489" cy="351445"/>
            </a:xfrm>
            <a:custGeom>
              <a:avLst/>
              <a:gdLst/>
              <a:ahLst/>
              <a:cxnLst/>
              <a:rect l="l" t="t" r="r" b="b"/>
              <a:pathLst>
                <a:path w="6681" h="11050" extrusionOk="0">
                  <a:moveTo>
                    <a:pt x="4918" y="334"/>
                  </a:moveTo>
                  <a:lnTo>
                    <a:pt x="4918" y="1465"/>
                  </a:lnTo>
                  <a:lnTo>
                    <a:pt x="4954" y="1465"/>
                  </a:lnTo>
                  <a:cubicBezTo>
                    <a:pt x="4954" y="1596"/>
                    <a:pt x="4847" y="1703"/>
                    <a:pt x="4716" y="1703"/>
                  </a:cubicBezTo>
                  <a:cubicBezTo>
                    <a:pt x="4597" y="1703"/>
                    <a:pt x="4490" y="1608"/>
                    <a:pt x="4478" y="1489"/>
                  </a:cubicBezTo>
                  <a:lnTo>
                    <a:pt x="4478" y="822"/>
                  </a:lnTo>
                  <a:cubicBezTo>
                    <a:pt x="4478" y="727"/>
                    <a:pt x="4406" y="656"/>
                    <a:pt x="4311" y="656"/>
                  </a:cubicBezTo>
                  <a:cubicBezTo>
                    <a:pt x="4216" y="656"/>
                    <a:pt x="4144" y="727"/>
                    <a:pt x="4144" y="822"/>
                  </a:cubicBezTo>
                  <a:lnTo>
                    <a:pt x="4144" y="1620"/>
                  </a:lnTo>
                  <a:lnTo>
                    <a:pt x="4144" y="2263"/>
                  </a:lnTo>
                  <a:cubicBezTo>
                    <a:pt x="4144" y="2394"/>
                    <a:pt x="4037" y="2501"/>
                    <a:pt x="3906" y="2501"/>
                  </a:cubicBezTo>
                  <a:cubicBezTo>
                    <a:pt x="3775" y="2501"/>
                    <a:pt x="3668" y="2394"/>
                    <a:pt x="3668" y="2263"/>
                  </a:cubicBezTo>
                  <a:lnTo>
                    <a:pt x="3668" y="632"/>
                  </a:lnTo>
                  <a:cubicBezTo>
                    <a:pt x="3668" y="537"/>
                    <a:pt x="3597" y="465"/>
                    <a:pt x="3501" y="465"/>
                  </a:cubicBezTo>
                  <a:lnTo>
                    <a:pt x="3489" y="465"/>
                  </a:lnTo>
                  <a:cubicBezTo>
                    <a:pt x="3406" y="465"/>
                    <a:pt x="3347" y="525"/>
                    <a:pt x="3323" y="608"/>
                  </a:cubicBezTo>
                  <a:cubicBezTo>
                    <a:pt x="3311" y="727"/>
                    <a:pt x="3204" y="822"/>
                    <a:pt x="3085" y="822"/>
                  </a:cubicBezTo>
                  <a:cubicBezTo>
                    <a:pt x="2966" y="822"/>
                    <a:pt x="2870" y="727"/>
                    <a:pt x="2846" y="608"/>
                  </a:cubicBezTo>
                  <a:cubicBezTo>
                    <a:pt x="2835" y="525"/>
                    <a:pt x="2763" y="465"/>
                    <a:pt x="2668" y="465"/>
                  </a:cubicBezTo>
                  <a:cubicBezTo>
                    <a:pt x="2585" y="465"/>
                    <a:pt x="2513" y="537"/>
                    <a:pt x="2513" y="632"/>
                  </a:cubicBezTo>
                  <a:lnTo>
                    <a:pt x="2513" y="1382"/>
                  </a:lnTo>
                  <a:cubicBezTo>
                    <a:pt x="2513" y="1525"/>
                    <a:pt x="2406" y="1620"/>
                    <a:pt x="2275" y="1620"/>
                  </a:cubicBezTo>
                  <a:cubicBezTo>
                    <a:pt x="2132" y="1620"/>
                    <a:pt x="2037" y="1525"/>
                    <a:pt x="2037" y="1382"/>
                  </a:cubicBezTo>
                  <a:lnTo>
                    <a:pt x="2037" y="334"/>
                  </a:lnTo>
                  <a:close/>
                  <a:moveTo>
                    <a:pt x="5263" y="4537"/>
                  </a:moveTo>
                  <a:lnTo>
                    <a:pt x="5263" y="5406"/>
                  </a:lnTo>
                  <a:cubicBezTo>
                    <a:pt x="5263" y="5823"/>
                    <a:pt x="4918" y="6168"/>
                    <a:pt x="4501" y="6168"/>
                  </a:cubicBezTo>
                  <a:lnTo>
                    <a:pt x="2168" y="6168"/>
                  </a:lnTo>
                  <a:cubicBezTo>
                    <a:pt x="1751" y="6168"/>
                    <a:pt x="1406" y="5823"/>
                    <a:pt x="1406" y="5406"/>
                  </a:cubicBezTo>
                  <a:lnTo>
                    <a:pt x="1406" y="4537"/>
                  </a:lnTo>
                  <a:close/>
                  <a:moveTo>
                    <a:pt x="1215" y="1"/>
                  </a:moveTo>
                  <a:cubicBezTo>
                    <a:pt x="906" y="1"/>
                    <a:pt x="656" y="251"/>
                    <a:pt x="656" y="572"/>
                  </a:cubicBezTo>
                  <a:lnTo>
                    <a:pt x="656" y="1168"/>
                  </a:lnTo>
                  <a:cubicBezTo>
                    <a:pt x="656" y="1251"/>
                    <a:pt x="727" y="1322"/>
                    <a:pt x="810" y="1322"/>
                  </a:cubicBezTo>
                  <a:cubicBezTo>
                    <a:pt x="906" y="1322"/>
                    <a:pt x="977" y="1251"/>
                    <a:pt x="977" y="1168"/>
                  </a:cubicBezTo>
                  <a:lnTo>
                    <a:pt x="977" y="572"/>
                  </a:lnTo>
                  <a:cubicBezTo>
                    <a:pt x="977" y="430"/>
                    <a:pt x="1084" y="334"/>
                    <a:pt x="1215" y="334"/>
                  </a:cubicBezTo>
                  <a:lnTo>
                    <a:pt x="1739" y="334"/>
                  </a:lnTo>
                  <a:lnTo>
                    <a:pt x="1739" y="1382"/>
                  </a:lnTo>
                  <a:cubicBezTo>
                    <a:pt x="1739" y="1703"/>
                    <a:pt x="1989" y="1954"/>
                    <a:pt x="2299" y="1954"/>
                  </a:cubicBezTo>
                  <a:cubicBezTo>
                    <a:pt x="2620" y="1954"/>
                    <a:pt x="2870" y="1703"/>
                    <a:pt x="2870" y="1382"/>
                  </a:cubicBezTo>
                  <a:lnTo>
                    <a:pt x="2870" y="1108"/>
                  </a:lnTo>
                  <a:cubicBezTo>
                    <a:pt x="2942" y="1132"/>
                    <a:pt x="3013" y="1144"/>
                    <a:pt x="3108" y="1144"/>
                  </a:cubicBezTo>
                  <a:cubicBezTo>
                    <a:pt x="3192" y="1144"/>
                    <a:pt x="3275" y="1132"/>
                    <a:pt x="3347" y="1108"/>
                  </a:cubicBezTo>
                  <a:lnTo>
                    <a:pt x="3347" y="2263"/>
                  </a:lnTo>
                  <a:cubicBezTo>
                    <a:pt x="3347" y="2573"/>
                    <a:pt x="3597" y="2835"/>
                    <a:pt x="3906" y="2835"/>
                  </a:cubicBezTo>
                  <a:cubicBezTo>
                    <a:pt x="4228" y="2835"/>
                    <a:pt x="4478" y="2573"/>
                    <a:pt x="4478" y="2263"/>
                  </a:cubicBezTo>
                  <a:lnTo>
                    <a:pt x="4478" y="1977"/>
                  </a:lnTo>
                  <a:cubicBezTo>
                    <a:pt x="4549" y="2013"/>
                    <a:pt x="4620" y="2025"/>
                    <a:pt x="4716" y="2025"/>
                  </a:cubicBezTo>
                  <a:cubicBezTo>
                    <a:pt x="5025" y="2025"/>
                    <a:pt x="5275" y="1775"/>
                    <a:pt x="5275" y="1465"/>
                  </a:cubicBezTo>
                  <a:lnTo>
                    <a:pt x="5275" y="334"/>
                  </a:lnTo>
                  <a:lnTo>
                    <a:pt x="5442" y="334"/>
                  </a:lnTo>
                  <a:cubicBezTo>
                    <a:pt x="5573" y="334"/>
                    <a:pt x="5680" y="430"/>
                    <a:pt x="5680" y="572"/>
                  </a:cubicBezTo>
                  <a:lnTo>
                    <a:pt x="5680" y="2989"/>
                  </a:lnTo>
                  <a:lnTo>
                    <a:pt x="4311" y="2989"/>
                  </a:lnTo>
                  <a:cubicBezTo>
                    <a:pt x="4228" y="2989"/>
                    <a:pt x="4144" y="3073"/>
                    <a:pt x="4144" y="3156"/>
                  </a:cubicBezTo>
                  <a:cubicBezTo>
                    <a:pt x="4144" y="3251"/>
                    <a:pt x="4228" y="3323"/>
                    <a:pt x="4311" y="3323"/>
                  </a:cubicBezTo>
                  <a:lnTo>
                    <a:pt x="5906" y="3323"/>
                  </a:lnTo>
                  <a:cubicBezTo>
                    <a:pt x="5954" y="3323"/>
                    <a:pt x="5978" y="3323"/>
                    <a:pt x="6025" y="3335"/>
                  </a:cubicBezTo>
                  <a:cubicBezTo>
                    <a:pt x="6216" y="3382"/>
                    <a:pt x="6347" y="3561"/>
                    <a:pt x="6347" y="3763"/>
                  </a:cubicBezTo>
                  <a:cubicBezTo>
                    <a:pt x="6347" y="4001"/>
                    <a:pt x="6156" y="4216"/>
                    <a:pt x="5906" y="4216"/>
                  </a:cubicBezTo>
                  <a:lnTo>
                    <a:pt x="751" y="4216"/>
                  </a:lnTo>
                  <a:cubicBezTo>
                    <a:pt x="513" y="4216"/>
                    <a:pt x="310" y="4025"/>
                    <a:pt x="310" y="3763"/>
                  </a:cubicBezTo>
                  <a:cubicBezTo>
                    <a:pt x="310" y="3561"/>
                    <a:pt x="441" y="3394"/>
                    <a:pt x="632" y="3335"/>
                  </a:cubicBezTo>
                  <a:cubicBezTo>
                    <a:pt x="668" y="3323"/>
                    <a:pt x="715" y="3323"/>
                    <a:pt x="751" y="3323"/>
                  </a:cubicBezTo>
                  <a:lnTo>
                    <a:pt x="3656" y="3323"/>
                  </a:lnTo>
                  <a:cubicBezTo>
                    <a:pt x="3751" y="3323"/>
                    <a:pt x="3823" y="3251"/>
                    <a:pt x="3823" y="3156"/>
                  </a:cubicBezTo>
                  <a:cubicBezTo>
                    <a:pt x="3823" y="3073"/>
                    <a:pt x="3751" y="2989"/>
                    <a:pt x="3656" y="2989"/>
                  </a:cubicBezTo>
                  <a:lnTo>
                    <a:pt x="977" y="2989"/>
                  </a:lnTo>
                  <a:lnTo>
                    <a:pt x="977" y="1834"/>
                  </a:lnTo>
                  <a:cubicBezTo>
                    <a:pt x="977" y="1739"/>
                    <a:pt x="906" y="1668"/>
                    <a:pt x="810" y="1668"/>
                  </a:cubicBezTo>
                  <a:cubicBezTo>
                    <a:pt x="727" y="1668"/>
                    <a:pt x="656" y="1739"/>
                    <a:pt x="656" y="1834"/>
                  </a:cubicBezTo>
                  <a:lnTo>
                    <a:pt x="656" y="3013"/>
                  </a:lnTo>
                  <a:cubicBezTo>
                    <a:pt x="275" y="3073"/>
                    <a:pt x="1" y="3382"/>
                    <a:pt x="1" y="3763"/>
                  </a:cubicBezTo>
                  <a:cubicBezTo>
                    <a:pt x="1" y="4204"/>
                    <a:pt x="334" y="4537"/>
                    <a:pt x="775" y="4537"/>
                  </a:cubicBezTo>
                  <a:lnTo>
                    <a:pt x="1084" y="4537"/>
                  </a:lnTo>
                  <a:lnTo>
                    <a:pt x="1084" y="5406"/>
                  </a:lnTo>
                  <a:cubicBezTo>
                    <a:pt x="1084" y="6002"/>
                    <a:pt x="1572" y="6490"/>
                    <a:pt x="2168" y="6490"/>
                  </a:cubicBezTo>
                  <a:lnTo>
                    <a:pt x="2323" y="6490"/>
                  </a:lnTo>
                  <a:lnTo>
                    <a:pt x="2323" y="10014"/>
                  </a:lnTo>
                  <a:cubicBezTo>
                    <a:pt x="2323" y="10586"/>
                    <a:pt x="2775" y="11050"/>
                    <a:pt x="3347" y="11050"/>
                  </a:cubicBezTo>
                  <a:cubicBezTo>
                    <a:pt x="3906" y="11050"/>
                    <a:pt x="4370" y="10586"/>
                    <a:pt x="4370" y="10014"/>
                  </a:cubicBezTo>
                  <a:lnTo>
                    <a:pt x="4370" y="8633"/>
                  </a:lnTo>
                  <a:cubicBezTo>
                    <a:pt x="4370" y="8550"/>
                    <a:pt x="4299" y="8466"/>
                    <a:pt x="4204" y="8466"/>
                  </a:cubicBezTo>
                  <a:cubicBezTo>
                    <a:pt x="4120" y="8466"/>
                    <a:pt x="4049" y="8550"/>
                    <a:pt x="4049" y="8633"/>
                  </a:cubicBezTo>
                  <a:lnTo>
                    <a:pt x="4049" y="10014"/>
                  </a:lnTo>
                  <a:cubicBezTo>
                    <a:pt x="4049" y="10407"/>
                    <a:pt x="3728" y="10716"/>
                    <a:pt x="3347" y="10716"/>
                  </a:cubicBezTo>
                  <a:cubicBezTo>
                    <a:pt x="2954" y="10716"/>
                    <a:pt x="2644" y="10407"/>
                    <a:pt x="2644" y="10014"/>
                  </a:cubicBezTo>
                  <a:lnTo>
                    <a:pt x="2644" y="6490"/>
                  </a:lnTo>
                  <a:lnTo>
                    <a:pt x="4025" y="6490"/>
                  </a:lnTo>
                  <a:lnTo>
                    <a:pt x="4025" y="7978"/>
                  </a:lnTo>
                  <a:cubicBezTo>
                    <a:pt x="4025" y="8073"/>
                    <a:pt x="4097" y="8145"/>
                    <a:pt x="4192" y="8145"/>
                  </a:cubicBezTo>
                  <a:cubicBezTo>
                    <a:pt x="4275" y="8145"/>
                    <a:pt x="4359" y="8073"/>
                    <a:pt x="4359" y="7978"/>
                  </a:cubicBezTo>
                  <a:lnTo>
                    <a:pt x="4359" y="6490"/>
                  </a:lnTo>
                  <a:lnTo>
                    <a:pt x="4501" y="6490"/>
                  </a:lnTo>
                  <a:cubicBezTo>
                    <a:pt x="5097" y="6490"/>
                    <a:pt x="5585" y="6002"/>
                    <a:pt x="5585" y="5406"/>
                  </a:cubicBezTo>
                  <a:lnTo>
                    <a:pt x="5585" y="4537"/>
                  </a:lnTo>
                  <a:lnTo>
                    <a:pt x="5906" y="4537"/>
                  </a:lnTo>
                  <a:cubicBezTo>
                    <a:pt x="6335" y="4537"/>
                    <a:pt x="6680" y="4204"/>
                    <a:pt x="6680" y="3763"/>
                  </a:cubicBezTo>
                  <a:cubicBezTo>
                    <a:pt x="6680" y="3394"/>
                    <a:pt x="6395" y="3073"/>
                    <a:pt x="6014" y="3013"/>
                  </a:cubicBezTo>
                  <a:lnTo>
                    <a:pt x="6014" y="572"/>
                  </a:lnTo>
                  <a:cubicBezTo>
                    <a:pt x="6014" y="251"/>
                    <a:pt x="5752" y="1"/>
                    <a:pt x="5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512;p75">
              <a:extLst>
                <a:ext uri="{FF2B5EF4-FFF2-40B4-BE49-F238E27FC236}">
                  <a16:creationId xmlns:a16="http://schemas.microsoft.com/office/drawing/2014/main" id="{B8FB01AB-6E02-426A-8ADB-12DB6AA5BDC1}"/>
                </a:ext>
              </a:extLst>
            </p:cNvPr>
            <p:cNvSpPr/>
            <p:nvPr/>
          </p:nvSpPr>
          <p:spPr>
            <a:xfrm>
              <a:off x="3239230" y="2721860"/>
              <a:ext cx="32982" cy="32250"/>
            </a:xfrm>
            <a:custGeom>
              <a:avLst/>
              <a:gdLst/>
              <a:ahLst/>
              <a:cxnLst/>
              <a:rect l="l" t="t" r="r" b="b"/>
              <a:pathLst>
                <a:path w="1037" h="1014" extrusionOk="0">
                  <a:moveTo>
                    <a:pt x="598" y="0"/>
                  </a:moveTo>
                  <a:cubicBezTo>
                    <a:pt x="521" y="0"/>
                    <a:pt x="440" y="57"/>
                    <a:pt x="429" y="145"/>
                  </a:cubicBezTo>
                  <a:cubicBezTo>
                    <a:pt x="418" y="228"/>
                    <a:pt x="477" y="323"/>
                    <a:pt x="560" y="335"/>
                  </a:cubicBezTo>
                  <a:cubicBezTo>
                    <a:pt x="656" y="347"/>
                    <a:pt x="691" y="418"/>
                    <a:pt x="691" y="514"/>
                  </a:cubicBezTo>
                  <a:cubicBezTo>
                    <a:pt x="691" y="597"/>
                    <a:pt x="620" y="692"/>
                    <a:pt x="513" y="692"/>
                  </a:cubicBezTo>
                  <a:cubicBezTo>
                    <a:pt x="429" y="692"/>
                    <a:pt x="358" y="633"/>
                    <a:pt x="334" y="537"/>
                  </a:cubicBezTo>
                  <a:cubicBezTo>
                    <a:pt x="323" y="461"/>
                    <a:pt x="243" y="405"/>
                    <a:pt x="165" y="405"/>
                  </a:cubicBezTo>
                  <a:cubicBezTo>
                    <a:pt x="158" y="405"/>
                    <a:pt x="151" y="406"/>
                    <a:pt x="144" y="407"/>
                  </a:cubicBezTo>
                  <a:cubicBezTo>
                    <a:pt x="60" y="418"/>
                    <a:pt x="1" y="514"/>
                    <a:pt x="13" y="597"/>
                  </a:cubicBezTo>
                  <a:cubicBezTo>
                    <a:pt x="60" y="835"/>
                    <a:pt x="263" y="1014"/>
                    <a:pt x="501" y="1014"/>
                  </a:cubicBezTo>
                  <a:cubicBezTo>
                    <a:pt x="787" y="1014"/>
                    <a:pt x="1013" y="799"/>
                    <a:pt x="1013" y="514"/>
                  </a:cubicBezTo>
                  <a:cubicBezTo>
                    <a:pt x="1037" y="264"/>
                    <a:pt x="858" y="49"/>
                    <a:pt x="620" y="2"/>
                  </a:cubicBezTo>
                  <a:cubicBezTo>
                    <a:pt x="613" y="1"/>
                    <a:pt x="606" y="0"/>
                    <a:pt x="5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692;p67">
            <a:extLst>
              <a:ext uri="{FF2B5EF4-FFF2-40B4-BE49-F238E27FC236}">
                <a16:creationId xmlns:a16="http://schemas.microsoft.com/office/drawing/2014/main" id="{BA44FA53-CAAB-4044-9C86-33939C079668}"/>
              </a:ext>
            </a:extLst>
          </p:cNvPr>
          <p:cNvGrpSpPr/>
          <p:nvPr/>
        </p:nvGrpSpPr>
        <p:grpSpPr>
          <a:xfrm>
            <a:off x="552857" y="1142567"/>
            <a:ext cx="7894686" cy="374621"/>
            <a:chOff x="238125" y="2506075"/>
            <a:chExt cx="7115411" cy="673075"/>
          </a:xfrm>
        </p:grpSpPr>
        <p:sp>
          <p:nvSpPr>
            <p:cNvPr id="78" name="Google Shape;7693;p67">
              <a:extLst>
                <a:ext uri="{FF2B5EF4-FFF2-40B4-BE49-F238E27FC236}">
                  <a16:creationId xmlns:a16="http://schemas.microsoft.com/office/drawing/2014/main" id="{1E26834B-0D0E-460D-98EC-CD44E7E65634}"/>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694;p67">
              <a:extLst>
                <a:ext uri="{FF2B5EF4-FFF2-40B4-BE49-F238E27FC236}">
                  <a16:creationId xmlns:a16="http://schemas.microsoft.com/office/drawing/2014/main" id="{7120051A-511B-48C9-82F6-4127C7D89D4F}"/>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695;p67">
              <a:extLst>
                <a:ext uri="{FF2B5EF4-FFF2-40B4-BE49-F238E27FC236}">
                  <a16:creationId xmlns:a16="http://schemas.microsoft.com/office/drawing/2014/main" id="{F9C95503-D82F-44F0-A633-69ABFE484D03}"/>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696;p67">
              <a:extLst>
                <a:ext uri="{FF2B5EF4-FFF2-40B4-BE49-F238E27FC236}">
                  <a16:creationId xmlns:a16="http://schemas.microsoft.com/office/drawing/2014/main" id="{9B1EC214-850B-49B7-9564-BFA15B47D850}"/>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697;p67">
              <a:extLst>
                <a:ext uri="{FF2B5EF4-FFF2-40B4-BE49-F238E27FC236}">
                  <a16:creationId xmlns:a16="http://schemas.microsoft.com/office/drawing/2014/main" id="{0D763206-9EE5-4A30-9632-BF9C8B363F14}"/>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264;p41">
            <a:extLst>
              <a:ext uri="{FF2B5EF4-FFF2-40B4-BE49-F238E27FC236}">
                <a16:creationId xmlns:a16="http://schemas.microsoft.com/office/drawing/2014/main" id="{A2254921-6FFE-4639-99D1-5812BEC6E5B5}"/>
              </a:ext>
            </a:extLst>
          </p:cNvPr>
          <p:cNvSpPr txBox="1">
            <a:spLocks/>
          </p:cNvSpPr>
          <p:nvPr/>
        </p:nvSpPr>
        <p:spPr>
          <a:xfrm>
            <a:off x="5775500" y="1075927"/>
            <a:ext cx="563100"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dirty="0"/>
              <a:t>4 </a:t>
            </a:r>
          </a:p>
        </p:txBody>
      </p:sp>
      <p:sp>
        <p:nvSpPr>
          <p:cNvPr id="88" name="Google Shape;264;p41">
            <a:extLst>
              <a:ext uri="{FF2B5EF4-FFF2-40B4-BE49-F238E27FC236}">
                <a16:creationId xmlns:a16="http://schemas.microsoft.com/office/drawing/2014/main" id="{EC13E339-F64A-4129-8CBB-AC278794C6AB}"/>
              </a:ext>
            </a:extLst>
          </p:cNvPr>
          <p:cNvSpPr txBox="1">
            <a:spLocks/>
          </p:cNvSpPr>
          <p:nvPr/>
        </p:nvSpPr>
        <p:spPr>
          <a:xfrm>
            <a:off x="4131827" y="1067617"/>
            <a:ext cx="563100"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dirty="0"/>
              <a:t>3 </a:t>
            </a:r>
          </a:p>
        </p:txBody>
      </p:sp>
      <p:sp>
        <p:nvSpPr>
          <p:cNvPr id="89" name="Google Shape;264;p41">
            <a:extLst>
              <a:ext uri="{FF2B5EF4-FFF2-40B4-BE49-F238E27FC236}">
                <a16:creationId xmlns:a16="http://schemas.microsoft.com/office/drawing/2014/main" id="{F76F3FB5-B91C-4439-8DAB-810749F749CB}"/>
              </a:ext>
            </a:extLst>
          </p:cNvPr>
          <p:cNvSpPr txBox="1">
            <a:spLocks/>
          </p:cNvSpPr>
          <p:nvPr/>
        </p:nvSpPr>
        <p:spPr>
          <a:xfrm>
            <a:off x="2619081" y="1073231"/>
            <a:ext cx="563100"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dirty="0"/>
              <a:t>2 </a:t>
            </a:r>
          </a:p>
        </p:txBody>
      </p:sp>
      <p:sp>
        <p:nvSpPr>
          <p:cNvPr id="90" name="Google Shape;264;p41">
            <a:extLst>
              <a:ext uri="{FF2B5EF4-FFF2-40B4-BE49-F238E27FC236}">
                <a16:creationId xmlns:a16="http://schemas.microsoft.com/office/drawing/2014/main" id="{8AFE1F35-DAE8-4306-B1F6-60C62B2D98CF}"/>
              </a:ext>
            </a:extLst>
          </p:cNvPr>
          <p:cNvSpPr txBox="1">
            <a:spLocks/>
          </p:cNvSpPr>
          <p:nvPr/>
        </p:nvSpPr>
        <p:spPr>
          <a:xfrm>
            <a:off x="7288246" y="1073331"/>
            <a:ext cx="563100"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dirty="0"/>
              <a:t>5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6"/>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Tools </a:t>
            </a:r>
            <a:endParaRPr dirty="0"/>
          </a:p>
        </p:txBody>
      </p:sp>
      <p:sp>
        <p:nvSpPr>
          <p:cNvPr id="639" name="Google Shape;639;p56"/>
          <p:cNvSpPr txBox="1">
            <a:spLocks noGrp="1"/>
          </p:cNvSpPr>
          <p:nvPr>
            <p:ph type="ctrTitle" idx="4294967295"/>
          </p:nvPr>
        </p:nvSpPr>
        <p:spPr>
          <a:xfrm>
            <a:off x="1737549" y="1180341"/>
            <a:ext cx="2627281" cy="4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solidFill>
                  <a:schemeClr val="accent1"/>
                </a:solidFill>
                <a:latin typeface="Montserrat ExtraLight"/>
                <a:ea typeface="Montserrat ExtraLight"/>
                <a:cs typeface="Montserrat ExtraLight"/>
                <a:sym typeface="Montserrat ExtraLight"/>
              </a:rPr>
              <a:t>Data manipulation</a:t>
            </a:r>
          </a:p>
        </p:txBody>
      </p:sp>
      <p:sp>
        <p:nvSpPr>
          <p:cNvPr id="640" name="Google Shape;640;p56"/>
          <p:cNvSpPr txBox="1">
            <a:spLocks noGrp="1"/>
          </p:cNvSpPr>
          <p:nvPr>
            <p:ph type="subTitle" idx="4294967295"/>
          </p:nvPr>
        </p:nvSpPr>
        <p:spPr>
          <a:xfrm>
            <a:off x="1737550" y="1514834"/>
            <a:ext cx="3447300" cy="39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err="1"/>
              <a:t>Numpy</a:t>
            </a:r>
            <a:r>
              <a:rPr lang="en-US" sz="1400" dirty="0"/>
              <a:t> and Pandas </a:t>
            </a:r>
            <a:endParaRPr lang="ar-SA" sz="1400" dirty="0"/>
          </a:p>
        </p:txBody>
      </p:sp>
      <p:sp>
        <p:nvSpPr>
          <p:cNvPr id="641" name="Google Shape;641;p56"/>
          <p:cNvSpPr txBox="1">
            <a:spLocks noGrp="1"/>
          </p:cNvSpPr>
          <p:nvPr>
            <p:ph type="ctrTitle" idx="4294967295"/>
          </p:nvPr>
        </p:nvSpPr>
        <p:spPr>
          <a:xfrm>
            <a:off x="2908750" y="2108840"/>
            <a:ext cx="5092250" cy="4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solidFill>
                  <a:schemeClr val="accent1"/>
                </a:solidFill>
                <a:latin typeface="Montserrat ExtraLight"/>
                <a:ea typeface="Montserrat ExtraLight"/>
                <a:cs typeface="Montserrat ExtraLight"/>
                <a:sym typeface="Montserrat ExtraLight"/>
              </a:rPr>
              <a:t>Visualization</a:t>
            </a:r>
            <a:endParaRPr sz="1600" b="0" dirty="0">
              <a:solidFill>
                <a:schemeClr val="accent1"/>
              </a:solidFill>
              <a:latin typeface="Montserrat ExtraLight"/>
              <a:ea typeface="Montserrat ExtraLight"/>
              <a:cs typeface="Montserrat ExtraLight"/>
              <a:sym typeface="Montserrat ExtraLight"/>
            </a:endParaRPr>
          </a:p>
        </p:txBody>
      </p:sp>
      <p:sp>
        <p:nvSpPr>
          <p:cNvPr id="642" name="Google Shape;642;p56"/>
          <p:cNvSpPr txBox="1">
            <a:spLocks noGrp="1"/>
          </p:cNvSpPr>
          <p:nvPr>
            <p:ph type="subTitle" idx="4294967295"/>
          </p:nvPr>
        </p:nvSpPr>
        <p:spPr>
          <a:xfrm>
            <a:off x="2908750" y="2443333"/>
            <a:ext cx="3447300" cy="39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a:t>Matplotlib and Seaborn </a:t>
            </a:r>
            <a:endParaRPr sz="1400" dirty="0"/>
          </a:p>
        </p:txBody>
      </p:sp>
      <p:sp>
        <p:nvSpPr>
          <p:cNvPr id="643" name="Google Shape;643;p56"/>
          <p:cNvSpPr txBox="1">
            <a:spLocks noGrp="1"/>
          </p:cNvSpPr>
          <p:nvPr>
            <p:ph type="ctrTitle" idx="4294967295"/>
          </p:nvPr>
        </p:nvSpPr>
        <p:spPr>
          <a:xfrm>
            <a:off x="4079949" y="3039641"/>
            <a:ext cx="3447299" cy="4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solidFill>
                  <a:schemeClr val="accent1"/>
                </a:solidFill>
                <a:latin typeface="Montserrat ExtraLight"/>
                <a:ea typeface="Montserrat ExtraLight"/>
                <a:cs typeface="Montserrat ExtraLight"/>
                <a:sym typeface="Montserrat ExtraLight"/>
              </a:rPr>
              <a:t>Modeling</a:t>
            </a:r>
            <a:endParaRPr sz="1600" b="0" dirty="0">
              <a:solidFill>
                <a:schemeClr val="accent1"/>
              </a:solidFill>
              <a:latin typeface="Montserrat ExtraLight"/>
              <a:ea typeface="Montserrat ExtraLight"/>
              <a:cs typeface="Montserrat ExtraLight"/>
              <a:sym typeface="Montserrat ExtraLight"/>
            </a:endParaRPr>
          </a:p>
        </p:txBody>
      </p:sp>
      <p:sp>
        <p:nvSpPr>
          <p:cNvPr id="644" name="Google Shape;644;p56"/>
          <p:cNvSpPr txBox="1">
            <a:spLocks noGrp="1"/>
          </p:cNvSpPr>
          <p:nvPr>
            <p:ph type="subTitle" idx="4294967295"/>
          </p:nvPr>
        </p:nvSpPr>
        <p:spPr>
          <a:xfrm>
            <a:off x="4079950" y="3374134"/>
            <a:ext cx="3447300" cy="39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a:t>Scikit-learn </a:t>
            </a:r>
            <a:endParaRPr sz="1400" dirty="0"/>
          </a:p>
        </p:txBody>
      </p:sp>
      <p:cxnSp>
        <p:nvCxnSpPr>
          <p:cNvPr id="647" name="Google Shape;647;p56"/>
          <p:cNvCxnSpPr>
            <a:cxnSpLocks/>
            <a:stCxn id="639" idx="1"/>
          </p:cNvCxnSpPr>
          <p:nvPr/>
        </p:nvCxnSpPr>
        <p:spPr>
          <a:xfrm flipH="1">
            <a:off x="-61549" y="1393641"/>
            <a:ext cx="1799098" cy="0"/>
          </a:xfrm>
          <a:prstGeom prst="straightConnector1">
            <a:avLst/>
          </a:prstGeom>
          <a:noFill/>
          <a:ln w="9525" cap="flat" cmpd="sng">
            <a:solidFill>
              <a:schemeClr val="accent1"/>
            </a:solidFill>
            <a:prstDash val="solid"/>
            <a:round/>
            <a:headEnd type="none" w="med" len="med"/>
            <a:tailEnd type="none" w="med" len="med"/>
          </a:ln>
        </p:spPr>
      </p:cxnSp>
      <p:cxnSp>
        <p:nvCxnSpPr>
          <p:cNvPr id="648" name="Google Shape;648;p56"/>
          <p:cNvCxnSpPr>
            <a:cxnSpLocks/>
            <a:stCxn id="641" idx="1"/>
          </p:cNvCxnSpPr>
          <p:nvPr/>
        </p:nvCxnSpPr>
        <p:spPr>
          <a:xfrm flipH="1">
            <a:off x="-54650" y="2322140"/>
            <a:ext cx="2963400" cy="0"/>
          </a:xfrm>
          <a:prstGeom prst="straightConnector1">
            <a:avLst/>
          </a:prstGeom>
          <a:noFill/>
          <a:ln w="9525" cap="flat" cmpd="sng">
            <a:solidFill>
              <a:schemeClr val="accent1"/>
            </a:solidFill>
            <a:prstDash val="solid"/>
            <a:round/>
            <a:headEnd type="none" w="med" len="med"/>
            <a:tailEnd type="none" w="med" len="med"/>
          </a:ln>
        </p:spPr>
      </p:cxnSp>
      <p:cxnSp>
        <p:nvCxnSpPr>
          <p:cNvPr id="649" name="Google Shape;649;p56"/>
          <p:cNvCxnSpPr>
            <a:cxnSpLocks/>
            <a:stCxn id="643" idx="1"/>
          </p:cNvCxnSpPr>
          <p:nvPr/>
        </p:nvCxnSpPr>
        <p:spPr>
          <a:xfrm flipH="1">
            <a:off x="-116449" y="3252941"/>
            <a:ext cx="4196398"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5"/>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Dataset</a:t>
            </a:r>
          </a:p>
        </p:txBody>
      </p:sp>
      <p:sp>
        <p:nvSpPr>
          <p:cNvPr id="374" name="Google Shape;374;p45"/>
          <p:cNvSpPr txBox="1">
            <a:spLocks noGrp="1"/>
          </p:cNvSpPr>
          <p:nvPr>
            <p:ph type="title"/>
          </p:nvPr>
        </p:nvSpPr>
        <p:spPr>
          <a:xfrm>
            <a:off x="5893569" y="1106258"/>
            <a:ext cx="2253600" cy="65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8,128</a:t>
            </a:r>
            <a:endParaRPr sz="3000" dirty="0"/>
          </a:p>
        </p:txBody>
      </p:sp>
      <p:sp>
        <p:nvSpPr>
          <p:cNvPr id="375" name="Google Shape;375;p45"/>
          <p:cNvSpPr txBox="1"/>
          <p:nvPr/>
        </p:nvSpPr>
        <p:spPr>
          <a:xfrm>
            <a:off x="5751669" y="1648983"/>
            <a:ext cx="2537400" cy="3400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Montserrat"/>
                <a:ea typeface="Montserrat"/>
                <a:cs typeface="Montserrat"/>
                <a:sym typeface="Montserrat"/>
              </a:rPr>
              <a:t>ROWS</a:t>
            </a:r>
            <a:endParaRPr sz="1200" dirty="0">
              <a:solidFill>
                <a:schemeClr val="lt1"/>
              </a:solidFill>
              <a:latin typeface="Montserrat"/>
              <a:ea typeface="Montserrat"/>
              <a:cs typeface="Montserrat"/>
              <a:sym typeface="Montserrat"/>
            </a:endParaRPr>
          </a:p>
        </p:txBody>
      </p:sp>
      <p:sp>
        <p:nvSpPr>
          <p:cNvPr id="376" name="Google Shape;376;p45"/>
          <p:cNvSpPr txBox="1">
            <a:spLocks noGrp="1"/>
          </p:cNvSpPr>
          <p:nvPr>
            <p:ph type="title"/>
          </p:nvPr>
        </p:nvSpPr>
        <p:spPr>
          <a:xfrm>
            <a:off x="5893569" y="2133846"/>
            <a:ext cx="2253600" cy="65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13</a:t>
            </a:r>
            <a:endParaRPr sz="3000" dirty="0"/>
          </a:p>
        </p:txBody>
      </p:sp>
      <p:sp>
        <p:nvSpPr>
          <p:cNvPr id="377" name="Google Shape;377;p45"/>
          <p:cNvSpPr txBox="1"/>
          <p:nvPr/>
        </p:nvSpPr>
        <p:spPr>
          <a:xfrm>
            <a:off x="5751669" y="2676571"/>
            <a:ext cx="2537400" cy="40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1"/>
                </a:solidFill>
                <a:latin typeface="Montserrat"/>
                <a:ea typeface="Montserrat"/>
                <a:cs typeface="Montserrat"/>
                <a:sym typeface="Montserrat"/>
              </a:rPr>
              <a:t>COLUMNS</a:t>
            </a:r>
            <a:endParaRPr sz="1200" dirty="0">
              <a:solidFill>
                <a:schemeClr val="lt1"/>
              </a:solidFill>
              <a:latin typeface="Montserrat"/>
              <a:ea typeface="Montserrat"/>
              <a:cs typeface="Montserrat"/>
              <a:sym typeface="Montserrat"/>
            </a:endParaRPr>
          </a:p>
        </p:txBody>
      </p:sp>
      <p:sp>
        <p:nvSpPr>
          <p:cNvPr id="19" name="Google Shape;956;p65">
            <a:extLst>
              <a:ext uri="{FF2B5EF4-FFF2-40B4-BE49-F238E27FC236}">
                <a16:creationId xmlns:a16="http://schemas.microsoft.com/office/drawing/2014/main" id="{38F9A175-344B-422D-99DC-DFF2642FFBF7}"/>
              </a:ext>
            </a:extLst>
          </p:cNvPr>
          <p:cNvSpPr/>
          <p:nvPr/>
        </p:nvSpPr>
        <p:spPr>
          <a:xfrm>
            <a:off x="1001288" y="1449861"/>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56;p65">
            <a:extLst>
              <a:ext uri="{FF2B5EF4-FFF2-40B4-BE49-F238E27FC236}">
                <a16:creationId xmlns:a16="http://schemas.microsoft.com/office/drawing/2014/main" id="{F05CD77B-8611-4105-A009-57E49ACB4FC5}"/>
              </a:ext>
            </a:extLst>
          </p:cNvPr>
          <p:cNvSpPr/>
          <p:nvPr/>
        </p:nvSpPr>
        <p:spPr>
          <a:xfrm>
            <a:off x="1001287" y="1778046"/>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6;p65">
            <a:extLst>
              <a:ext uri="{FF2B5EF4-FFF2-40B4-BE49-F238E27FC236}">
                <a16:creationId xmlns:a16="http://schemas.microsoft.com/office/drawing/2014/main" id="{39D9B9AB-314D-4F9F-ACCB-FA06FAF7B8BB}"/>
              </a:ext>
            </a:extLst>
          </p:cNvPr>
          <p:cNvSpPr/>
          <p:nvPr/>
        </p:nvSpPr>
        <p:spPr>
          <a:xfrm>
            <a:off x="1001287" y="2106231"/>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6;p65">
            <a:extLst>
              <a:ext uri="{FF2B5EF4-FFF2-40B4-BE49-F238E27FC236}">
                <a16:creationId xmlns:a16="http://schemas.microsoft.com/office/drawing/2014/main" id="{E3FB9E8B-FB23-4136-9539-2FDE7097FA23}"/>
              </a:ext>
            </a:extLst>
          </p:cNvPr>
          <p:cNvSpPr/>
          <p:nvPr/>
        </p:nvSpPr>
        <p:spPr>
          <a:xfrm>
            <a:off x="1001286" y="2434416"/>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56;p65">
            <a:extLst>
              <a:ext uri="{FF2B5EF4-FFF2-40B4-BE49-F238E27FC236}">
                <a16:creationId xmlns:a16="http://schemas.microsoft.com/office/drawing/2014/main" id="{B75A9F16-D118-45A6-9C17-C84448EEB2B6}"/>
              </a:ext>
            </a:extLst>
          </p:cNvPr>
          <p:cNvSpPr/>
          <p:nvPr/>
        </p:nvSpPr>
        <p:spPr>
          <a:xfrm>
            <a:off x="1001285" y="2762601"/>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56;p65">
            <a:extLst>
              <a:ext uri="{FF2B5EF4-FFF2-40B4-BE49-F238E27FC236}">
                <a16:creationId xmlns:a16="http://schemas.microsoft.com/office/drawing/2014/main" id="{2E97FECD-B95E-4369-AC9C-4D3210D9BCD0}"/>
              </a:ext>
            </a:extLst>
          </p:cNvPr>
          <p:cNvSpPr/>
          <p:nvPr/>
        </p:nvSpPr>
        <p:spPr>
          <a:xfrm>
            <a:off x="1001285" y="3090786"/>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6;p65">
            <a:extLst>
              <a:ext uri="{FF2B5EF4-FFF2-40B4-BE49-F238E27FC236}">
                <a16:creationId xmlns:a16="http://schemas.microsoft.com/office/drawing/2014/main" id="{5EE30D28-0DC8-4AFC-B511-52896351DD41}"/>
              </a:ext>
            </a:extLst>
          </p:cNvPr>
          <p:cNvSpPr/>
          <p:nvPr/>
        </p:nvSpPr>
        <p:spPr>
          <a:xfrm>
            <a:off x="1005962" y="3418971"/>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6;p65">
            <a:extLst>
              <a:ext uri="{FF2B5EF4-FFF2-40B4-BE49-F238E27FC236}">
                <a16:creationId xmlns:a16="http://schemas.microsoft.com/office/drawing/2014/main" id="{8436D61E-9861-4932-BA2E-9421EB7080DE}"/>
              </a:ext>
            </a:extLst>
          </p:cNvPr>
          <p:cNvSpPr/>
          <p:nvPr/>
        </p:nvSpPr>
        <p:spPr>
          <a:xfrm>
            <a:off x="1009870" y="3743223"/>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56;p65">
            <a:extLst>
              <a:ext uri="{FF2B5EF4-FFF2-40B4-BE49-F238E27FC236}">
                <a16:creationId xmlns:a16="http://schemas.microsoft.com/office/drawing/2014/main" id="{18DE26B1-3528-472B-9C5A-06CDC2CA6C50}"/>
              </a:ext>
            </a:extLst>
          </p:cNvPr>
          <p:cNvSpPr/>
          <p:nvPr/>
        </p:nvSpPr>
        <p:spPr>
          <a:xfrm>
            <a:off x="1009869" y="4075341"/>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6;p65">
            <a:extLst>
              <a:ext uri="{FF2B5EF4-FFF2-40B4-BE49-F238E27FC236}">
                <a16:creationId xmlns:a16="http://schemas.microsoft.com/office/drawing/2014/main" id="{2B2389D7-17D2-4927-8D6B-07F67160C683}"/>
              </a:ext>
            </a:extLst>
          </p:cNvPr>
          <p:cNvSpPr/>
          <p:nvPr/>
        </p:nvSpPr>
        <p:spPr>
          <a:xfrm>
            <a:off x="1012457" y="4395660"/>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6;p65">
            <a:extLst>
              <a:ext uri="{FF2B5EF4-FFF2-40B4-BE49-F238E27FC236}">
                <a16:creationId xmlns:a16="http://schemas.microsoft.com/office/drawing/2014/main" id="{321C6DA4-7ACF-4445-AD93-BC1FBD334503}"/>
              </a:ext>
            </a:extLst>
          </p:cNvPr>
          <p:cNvSpPr/>
          <p:nvPr/>
        </p:nvSpPr>
        <p:spPr>
          <a:xfrm>
            <a:off x="1001285" y="1117743"/>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6;p65">
            <a:extLst>
              <a:ext uri="{FF2B5EF4-FFF2-40B4-BE49-F238E27FC236}">
                <a16:creationId xmlns:a16="http://schemas.microsoft.com/office/drawing/2014/main" id="{BB93F476-E971-4D3D-AB38-3212C9B1CD7B}"/>
              </a:ext>
            </a:extLst>
          </p:cNvPr>
          <p:cNvSpPr/>
          <p:nvPr/>
        </p:nvSpPr>
        <p:spPr>
          <a:xfrm>
            <a:off x="1001284" y="797271"/>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6;p65">
            <a:extLst>
              <a:ext uri="{FF2B5EF4-FFF2-40B4-BE49-F238E27FC236}">
                <a16:creationId xmlns:a16="http://schemas.microsoft.com/office/drawing/2014/main" id="{1F1C1E2F-9A02-4AEE-9A09-4BB4912D8FC2}"/>
              </a:ext>
            </a:extLst>
          </p:cNvPr>
          <p:cNvSpPr/>
          <p:nvPr/>
        </p:nvSpPr>
        <p:spPr>
          <a:xfrm>
            <a:off x="1009869" y="4714798"/>
            <a:ext cx="148199" cy="22665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5;p45">
            <a:extLst>
              <a:ext uri="{FF2B5EF4-FFF2-40B4-BE49-F238E27FC236}">
                <a16:creationId xmlns:a16="http://schemas.microsoft.com/office/drawing/2014/main" id="{397E8A44-A597-4D45-BBED-FD1ADC7C0073}"/>
              </a:ext>
            </a:extLst>
          </p:cNvPr>
          <p:cNvSpPr txBox="1"/>
          <p:nvPr/>
        </p:nvSpPr>
        <p:spPr>
          <a:xfrm>
            <a:off x="1238288" y="699855"/>
            <a:ext cx="2537400"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Name</a:t>
            </a:r>
            <a:r>
              <a:rPr lang="en" sz="1200" dirty="0">
                <a:solidFill>
                  <a:schemeClr val="lt1"/>
                </a:solidFill>
                <a:latin typeface="Montserrat"/>
                <a:ea typeface="Montserrat"/>
                <a:cs typeface="Montserrat"/>
                <a:sym typeface="Montserrat"/>
              </a:rPr>
              <a:t> : Name of car </a:t>
            </a:r>
            <a:endParaRPr sz="1200" dirty="0">
              <a:solidFill>
                <a:schemeClr val="lt1"/>
              </a:solidFill>
              <a:latin typeface="Montserrat"/>
              <a:ea typeface="Montserrat"/>
              <a:cs typeface="Montserrat"/>
              <a:sym typeface="Montserrat"/>
            </a:endParaRPr>
          </a:p>
        </p:txBody>
      </p:sp>
      <p:sp>
        <p:nvSpPr>
          <p:cNvPr id="46" name="Google Shape;375;p45">
            <a:extLst>
              <a:ext uri="{FF2B5EF4-FFF2-40B4-BE49-F238E27FC236}">
                <a16:creationId xmlns:a16="http://schemas.microsoft.com/office/drawing/2014/main" id="{197E00DB-5CA6-40A8-83D3-A3451D5C80C9}"/>
              </a:ext>
            </a:extLst>
          </p:cNvPr>
          <p:cNvSpPr txBox="1"/>
          <p:nvPr/>
        </p:nvSpPr>
        <p:spPr>
          <a:xfrm>
            <a:off x="1238288" y="1039410"/>
            <a:ext cx="2537400"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Year   </a:t>
            </a:r>
            <a:r>
              <a:rPr lang="en" sz="1200" dirty="0">
                <a:solidFill>
                  <a:schemeClr val="lt1"/>
                </a:solidFill>
                <a:latin typeface="Montserrat"/>
                <a:ea typeface="Montserrat"/>
                <a:cs typeface="Montserrat"/>
                <a:sym typeface="Montserrat"/>
              </a:rPr>
              <a:t> : </a:t>
            </a:r>
            <a:r>
              <a:rPr lang="en-US" sz="1200" dirty="0">
                <a:solidFill>
                  <a:schemeClr val="lt1"/>
                </a:solidFill>
                <a:latin typeface="Montserrat"/>
                <a:ea typeface="Montserrat"/>
                <a:cs typeface="Montserrat"/>
                <a:sym typeface="Montserrat"/>
              </a:rPr>
              <a:t>Production year</a:t>
            </a:r>
            <a:endParaRPr sz="1200" dirty="0">
              <a:solidFill>
                <a:schemeClr val="lt1"/>
              </a:solidFill>
              <a:latin typeface="Montserrat"/>
              <a:ea typeface="Montserrat"/>
              <a:cs typeface="Montserrat"/>
              <a:sym typeface="Montserrat"/>
            </a:endParaRPr>
          </a:p>
        </p:txBody>
      </p:sp>
      <p:sp>
        <p:nvSpPr>
          <p:cNvPr id="47" name="Google Shape;375;p45">
            <a:extLst>
              <a:ext uri="{FF2B5EF4-FFF2-40B4-BE49-F238E27FC236}">
                <a16:creationId xmlns:a16="http://schemas.microsoft.com/office/drawing/2014/main" id="{66D9BF86-0ECF-4429-B2D8-28D6CBDEA3C6}"/>
              </a:ext>
            </a:extLst>
          </p:cNvPr>
          <p:cNvSpPr txBox="1"/>
          <p:nvPr/>
        </p:nvSpPr>
        <p:spPr>
          <a:xfrm>
            <a:off x="1238288" y="1393547"/>
            <a:ext cx="2537400"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Selling price  </a:t>
            </a:r>
            <a:r>
              <a:rPr lang="en" sz="1200" dirty="0">
                <a:solidFill>
                  <a:schemeClr val="lt1"/>
                </a:solidFill>
                <a:latin typeface="Montserrat"/>
                <a:ea typeface="Montserrat"/>
                <a:cs typeface="Montserrat"/>
                <a:sym typeface="Montserrat"/>
              </a:rPr>
              <a:t> : </a:t>
            </a:r>
            <a:r>
              <a:rPr lang="en-US" sz="1200" dirty="0">
                <a:solidFill>
                  <a:schemeClr val="lt1"/>
                </a:solidFill>
                <a:latin typeface="Montserrat"/>
                <a:ea typeface="Montserrat"/>
                <a:cs typeface="Montserrat"/>
                <a:sym typeface="Montserrat"/>
              </a:rPr>
              <a:t>Price of car</a:t>
            </a:r>
            <a:endParaRPr sz="1200" dirty="0">
              <a:solidFill>
                <a:schemeClr val="lt1"/>
              </a:solidFill>
              <a:latin typeface="Montserrat"/>
              <a:ea typeface="Montserrat"/>
              <a:cs typeface="Montserrat"/>
              <a:sym typeface="Montserrat"/>
            </a:endParaRPr>
          </a:p>
        </p:txBody>
      </p:sp>
      <p:sp>
        <p:nvSpPr>
          <p:cNvPr id="48" name="Google Shape;375;p45">
            <a:extLst>
              <a:ext uri="{FF2B5EF4-FFF2-40B4-BE49-F238E27FC236}">
                <a16:creationId xmlns:a16="http://schemas.microsoft.com/office/drawing/2014/main" id="{92132BD0-7784-4251-9F0D-F98DBB914BD5}"/>
              </a:ext>
            </a:extLst>
          </p:cNvPr>
          <p:cNvSpPr txBox="1"/>
          <p:nvPr/>
        </p:nvSpPr>
        <p:spPr>
          <a:xfrm>
            <a:off x="1238288" y="1718998"/>
            <a:ext cx="2537400"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Km Driven </a:t>
            </a:r>
            <a:r>
              <a:rPr lang="en" sz="1200" dirty="0">
                <a:solidFill>
                  <a:schemeClr val="lt1"/>
                </a:solidFill>
                <a:latin typeface="Montserrat"/>
                <a:ea typeface="Montserrat"/>
                <a:cs typeface="Montserrat"/>
                <a:sym typeface="Montserrat"/>
              </a:rPr>
              <a:t>: </a:t>
            </a:r>
            <a:r>
              <a:rPr lang="en-US" sz="1200" dirty="0">
                <a:solidFill>
                  <a:schemeClr val="lt1"/>
                </a:solidFill>
                <a:latin typeface="Montserrat"/>
                <a:ea typeface="Montserrat"/>
                <a:cs typeface="Montserrat"/>
                <a:sym typeface="Montserrat"/>
              </a:rPr>
              <a:t>Km Driven of car</a:t>
            </a:r>
            <a:endParaRPr sz="1200" dirty="0">
              <a:solidFill>
                <a:schemeClr val="lt1"/>
              </a:solidFill>
              <a:latin typeface="Montserrat"/>
              <a:ea typeface="Montserrat"/>
              <a:cs typeface="Montserrat"/>
              <a:sym typeface="Montserrat"/>
            </a:endParaRPr>
          </a:p>
        </p:txBody>
      </p:sp>
      <p:sp>
        <p:nvSpPr>
          <p:cNvPr id="49" name="Google Shape;375;p45">
            <a:extLst>
              <a:ext uri="{FF2B5EF4-FFF2-40B4-BE49-F238E27FC236}">
                <a16:creationId xmlns:a16="http://schemas.microsoft.com/office/drawing/2014/main" id="{6A2F616A-283F-499D-8858-6484CDE2073F}"/>
              </a:ext>
            </a:extLst>
          </p:cNvPr>
          <p:cNvSpPr txBox="1"/>
          <p:nvPr/>
        </p:nvSpPr>
        <p:spPr>
          <a:xfrm>
            <a:off x="1238287" y="2044449"/>
            <a:ext cx="2645961"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Fuel </a:t>
            </a:r>
            <a:r>
              <a:rPr lang="en" sz="1200" dirty="0">
                <a:solidFill>
                  <a:schemeClr val="lt1"/>
                </a:solidFill>
                <a:latin typeface="Montserrat"/>
                <a:ea typeface="Montserrat"/>
                <a:cs typeface="Montserrat"/>
                <a:sym typeface="Montserrat"/>
              </a:rPr>
              <a:t>: </a:t>
            </a:r>
            <a:r>
              <a:rPr lang="en-US" sz="1200" dirty="0">
                <a:solidFill>
                  <a:schemeClr val="lt1"/>
                </a:solidFill>
                <a:latin typeface="Montserrat"/>
                <a:ea typeface="Montserrat"/>
                <a:cs typeface="Montserrat"/>
                <a:sym typeface="Montserrat"/>
              </a:rPr>
              <a:t>Type of fuel like Diesel </a:t>
            </a:r>
            <a:r>
              <a:rPr lang="en-US" sz="1200" dirty="0" err="1">
                <a:solidFill>
                  <a:schemeClr val="lt1"/>
                </a:solidFill>
                <a:latin typeface="Montserrat"/>
                <a:ea typeface="Montserrat"/>
                <a:cs typeface="Montserrat"/>
                <a:sym typeface="Montserrat"/>
              </a:rPr>
              <a:t>ets</a:t>
            </a:r>
            <a:r>
              <a:rPr lang="en-US" sz="1200" dirty="0">
                <a:solidFill>
                  <a:schemeClr val="lt1"/>
                </a:solidFill>
                <a:latin typeface="Montserrat"/>
                <a:ea typeface="Montserrat"/>
                <a:cs typeface="Montserrat"/>
                <a:sym typeface="Montserrat"/>
              </a:rPr>
              <a:t>.</a:t>
            </a:r>
            <a:endParaRPr sz="1200" dirty="0">
              <a:solidFill>
                <a:schemeClr val="lt1"/>
              </a:solidFill>
              <a:latin typeface="Montserrat"/>
              <a:ea typeface="Montserrat"/>
              <a:cs typeface="Montserrat"/>
              <a:sym typeface="Montserrat"/>
            </a:endParaRPr>
          </a:p>
        </p:txBody>
      </p:sp>
      <p:sp>
        <p:nvSpPr>
          <p:cNvPr id="50" name="Google Shape;375;p45">
            <a:extLst>
              <a:ext uri="{FF2B5EF4-FFF2-40B4-BE49-F238E27FC236}">
                <a16:creationId xmlns:a16="http://schemas.microsoft.com/office/drawing/2014/main" id="{B5214217-6EF8-4DFD-ADB7-11EDA8EEC7F6}"/>
              </a:ext>
            </a:extLst>
          </p:cNvPr>
          <p:cNvSpPr txBox="1"/>
          <p:nvPr/>
        </p:nvSpPr>
        <p:spPr>
          <a:xfrm>
            <a:off x="1238286" y="2377728"/>
            <a:ext cx="2537400"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Seller Type : Individual, Dealer  </a:t>
            </a:r>
          </a:p>
        </p:txBody>
      </p:sp>
      <p:sp>
        <p:nvSpPr>
          <p:cNvPr id="52" name="Google Shape;375;p45">
            <a:extLst>
              <a:ext uri="{FF2B5EF4-FFF2-40B4-BE49-F238E27FC236}">
                <a16:creationId xmlns:a16="http://schemas.microsoft.com/office/drawing/2014/main" id="{92A5424C-EA7D-4FB0-89D3-B5DDD73530C3}"/>
              </a:ext>
            </a:extLst>
          </p:cNvPr>
          <p:cNvSpPr txBox="1"/>
          <p:nvPr/>
        </p:nvSpPr>
        <p:spPr>
          <a:xfrm>
            <a:off x="1238285" y="2709933"/>
            <a:ext cx="2802271"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Transmission : Manuel, Automatic  </a:t>
            </a:r>
          </a:p>
        </p:txBody>
      </p:sp>
      <p:sp>
        <p:nvSpPr>
          <p:cNvPr id="53" name="Google Shape;375;p45">
            <a:extLst>
              <a:ext uri="{FF2B5EF4-FFF2-40B4-BE49-F238E27FC236}">
                <a16:creationId xmlns:a16="http://schemas.microsoft.com/office/drawing/2014/main" id="{F5BCE4D9-3A52-4524-A30E-E57274C9FE58}"/>
              </a:ext>
            </a:extLst>
          </p:cNvPr>
          <p:cNvSpPr txBox="1"/>
          <p:nvPr/>
        </p:nvSpPr>
        <p:spPr>
          <a:xfrm>
            <a:off x="1238285" y="3034098"/>
            <a:ext cx="2872610"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Owner  : First or Second owner </a:t>
            </a:r>
            <a:r>
              <a:rPr lang="en-US" sz="1200" dirty="0" err="1">
                <a:solidFill>
                  <a:schemeClr val="lt1"/>
                </a:solidFill>
                <a:latin typeface="Montserrat"/>
                <a:ea typeface="Montserrat"/>
                <a:cs typeface="Montserrat"/>
                <a:sym typeface="Montserrat"/>
              </a:rPr>
              <a:t>ets</a:t>
            </a:r>
            <a:r>
              <a:rPr lang="en-US" sz="1200" dirty="0">
                <a:solidFill>
                  <a:schemeClr val="lt1"/>
                </a:solidFill>
                <a:latin typeface="Montserrat"/>
                <a:ea typeface="Montserrat"/>
                <a:cs typeface="Montserrat"/>
                <a:sym typeface="Montserrat"/>
              </a:rPr>
              <a:t>.</a:t>
            </a:r>
          </a:p>
        </p:txBody>
      </p:sp>
      <p:sp>
        <p:nvSpPr>
          <p:cNvPr id="54" name="Google Shape;375;p45">
            <a:extLst>
              <a:ext uri="{FF2B5EF4-FFF2-40B4-BE49-F238E27FC236}">
                <a16:creationId xmlns:a16="http://schemas.microsoft.com/office/drawing/2014/main" id="{EBE1AF15-976C-469B-8282-994B27BDE213}"/>
              </a:ext>
            </a:extLst>
          </p:cNvPr>
          <p:cNvSpPr txBox="1"/>
          <p:nvPr/>
        </p:nvSpPr>
        <p:spPr>
          <a:xfrm>
            <a:off x="1238285" y="3335302"/>
            <a:ext cx="2872610"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Mileage  :  Kilometers Per Liter</a:t>
            </a:r>
          </a:p>
        </p:txBody>
      </p:sp>
      <p:sp>
        <p:nvSpPr>
          <p:cNvPr id="55" name="Google Shape;375;p45">
            <a:extLst>
              <a:ext uri="{FF2B5EF4-FFF2-40B4-BE49-F238E27FC236}">
                <a16:creationId xmlns:a16="http://schemas.microsoft.com/office/drawing/2014/main" id="{128213D7-E1C7-4584-8ADF-BCFB9F806A39}"/>
              </a:ext>
            </a:extLst>
          </p:cNvPr>
          <p:cNvSpPr txBox="1"/>
          <p:nvPr/>
        </p:nvSpPr>
        <p:spPr>
          <a:xfrm>
            <a:off x="1238285" y="3653982"/>
            <a:ext cx="3701040"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Engine :  CC capacity of combustion cylinder</a:t>
            </a:r>
          </a:p>
        </p:txBody>
      </p:sp>
      <p:sp>
        <p:nvSpPr>
          <p:cNvPr id="56" name="Google Shape;375;p45">
            <a:extLst>
              <a:ext uri="{FF2B5EF4-FFF2-40B4-BE49-F238E27FC236}">
                <a16:creationId xmlns:a16="http://schemas.microsoft.com/office/drawing/2014/main" id="{E125C82B-1642-4703-B612-F5A2195603D9}"/>
              </a:ext>
            </a:extLst>
          </p:cNvPr>
          <p:cNvSpPr txBox="1"/>
          <p:nvPr/>
        </p:nvSpPr>
        <p:spPr>
          <a:xfrm>
            <a:off x="1238285" y="4018653"/>
            <a:ext cx="3701040"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Max power : horsepower of the car </a:t>
            </a:r>
          </a:p>
        </p:txBody>
      </p:sp>
      <p:sp>
        <p:nvSpPr>
          <p:cNvPr id="57" name="Google Shape;375;p45">
            <a:extLst>
              <a:ext uri="{FF2B5EF4-FFF2-40B4-BE49-F238E27FC236}">
                <a16:creationId xmlns:a16="http://schemas.microsoft.com/office/drawing/2014/main" id="{C1974EAC-0B1A-41E2-8C58-63DF81261980}"/>
              </a:ext>
            </a:extLst>
          </p:cNvPr>
          <p:cNvSpPr txBox="1"/>
          <p:nvPr/>
        </p:nvSpPr>
        <p:spPr>
          <a:xfrm>
            <a:off x="1223488" y="4333890"/>
            <a:ext cx="3701040"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Torque  : Newton meters</a:t>
            </a:r>
          </a:p>
        </p:txBody>
      </p:sp>
      <p:sp>
        <p:nvSpPr>
          <p:cNvPr id="58" name="Google Shape;375;p45">
            <a:extLst>
              <a:ext uri="{FF2B5EF4-FFF2-40B4-BE49-F238E27FC236}">
                <a16:creationId xmlns:a16="http://schemas.microsoft.com/office/drawing/2014/main" id="{1F0E6194-80E2-48AF-AF3B-290CDA34F0ED}"/>
              </a:ext>
            </a:extLst>
          </p:cNvPr>
          <p:cNvSpPr txBox="1"/>
          <p:nvPr/>
        </p:nvSpPr>
        <p:spPr>
          <a:xfrm>
            <a:off x="1238285" y="4644759"/>
            <a:ext cx="3701040" cy="340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solidFill>
                  <a:schemeClr val="lt1"/>
                </a:solidFill>
                <a:latin typeface="Montserrat"/>
                <a:ea typeface="Montserrat"/>
                <a:cs typeface="Montserrat"/>
                <a:sym typeface="Montserrat"/>
              </a:rPr>
              <a:t>Seats  : Number of seat </a:t>
            </a:r>
          </a:p>
        </p:txBody>
      </p:sp>
      <p:sp>
        <p:nvSpPr>
          <p:cNvPr id="66" name="Google Shape;391;p46">
            <a:extLst>
              <a:ext uri="{FF2B5EF4-FFF2-40B4-BE49-F238E27FC236}">
                <a16:creationId xmlns:a16="http://schemas.microsoft.com/office/drawing/2014/main" id="{5B7AAFFB-A574-46E7-92F9-370029121F00}"/>
              </a:ext>
            </a:extLst>
          </p:cNvPr>
          <p:cNvSpPr/>
          <p:nvPr/>
        </p:nvSpPr>
        <p:spPr>
          <a:xfrm>
            <a:off x="6725909" y="3217902"/>
            <a:ext cx="733800" cy="73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1" name="Google Shape;291;p41">
            <a:extLst>
              <a:ext uri="{FF2B5EF4-FFF2-40B4-BE49-F238E27FC236}">
                <a16:creationId xmlns:a16="http://schemas.microsoft.com/office/drawing/2014/main" id="{A4BA90C1-6C2B-4A64-BE06-AF43D5EA3B73}"/>
              </a:ext>
            </a:extLst>
          </p:cNvPr>
          <p:cNvGrpSpPr/>
          <p:nvPr/>
        </p:nvGrpSpPr>
        <p:grpSpPr>
          <a:xfrm>
            <a:off x="6888799" y="3391787"/>
            <a:ext cx="380393" cy="363118"/>
            <a:chOff x="4126815" y="2760704"/>
            <a:chExt cx="380393" cy="363118"/>
          </a:xfrm>
          <a:solidFill>
            <a:schemeClr val="tx1"/>
          </a:solidFill>
        </p:grpSpPr>
        <p:sp>
          <p:nvSpPr>
            <p:cNvPr id="62" name="Google Shape;292;p41">
              <a:extLst>
                <a:ext uri="{FF2B5EF4-FFF2-40B4-BE49-F238E27FC236}">
                  <a16:creationId xmlns:a16="http://schemas.microsoft.com/office/drawing/2014/main" id="{A036E88C-0C96-42FA-9FE1-41811F790472}"/>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3;p41">
              <a:extLst>
                <a:ext uri="{FF2B5EF4-FFF2-40B4-BE49-F238E27FC236}">
                  <a16:creationId xmlns:a16="http://schemas.microsoft.com/office/drawing/2014/main" id="{9AAC30DC-8948-4956-98B3-8469CE59FE1B}"/>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4;p41">
              <a:extLst>
                <a:ext uri="{FF2B5EF4-FFF2-40B4-BE49-F238E27FC236}">
                  <a16:creationId xmlns:a16="http://schemas.microsoft.com/office/drawing/2014/main" id="{D4362730-5F2A-4BBA-8AE6-DB9A4B6D9C59}"/>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5;p41">
              <a:extLst>
                <a:ext uri="{FF2B5EF4-FFF2-40B4-BE49-F238E27FC236}">
                  <a16:creationId xmlns:a16="http://schemas.microsoft.com/office/drawing/2014/main" id="{C98C19BD-98B7-401E-8E7D-7B2E0A49E92A}"/>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745;p64">
            <a:hlinkClick r:id="rId3"/>
            <a:extLst>
              <a:ext uri="{FF2B5EF4-FFF2-40B4-BE49-F238E27FC236}">
                <a16:creationId xmlns:a16="http://schemas.microsoft.com/office/drawing/2014/main" id="{EA85F9AC-CCAC-41C5-B7D3-4A7BA0C8E81C}"/>
              </a:ext>
            </a:extLst>
          </p:cNvPr>
          <p:cNvSpPr/>
          <p:nvPr/>
        </p:nvSpPr>
        <p:spPr>
          <a:xfrm>
            <a:off x="6569069" y="4240327"/>
            <a:ext cx="1047480" cy="410182"/>
          </a:xfrm>
          <a:prstGeom prst="roundRect">
            <a:avLst>
              <a:gd name="adj" fmla="val 16667"/>
            </a:avLst>
          </a:prstGeom>
          <a:solidFill>
            <a:srgbClr val="D5B96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Click to see Dataset </a:t>
            </a:r>
            <a:endParaRPr sz="1200" dirty="0"/>
          </a:p>
        </p:txBody>
      </p:sp>
      <p:cxnSp>
        <p:nvCxnSpPr>
          <p:cNvPr id="8" name="رابط مستقيم 7">
            <a:extLst>
              <a:ext uri="{FF2B5EF4-FFF2-40B4-BE49-F238E27FC236}">
                <a16:creationId xmlns:a16="http://schemas.microsoft.com/office/drawing/2014/main" id="{1B968782-3D81-40DB-AE52-BE0FFBB5ECDD}"/>
              </a:ext>
            </a:extLst>
          </p:cNvPr>
          <p:cNvCxnSpPr>
            <a:stCxn id="66" idx="4"/>
            <a:endCxn id="68" idx="0"/>
          </p:cNvCxnSpPr>
          <p:nvPr/>
        </p:nvCxnSpPr>
        <p:spPr>
          <a:xfrm>
            <a:off x="7092809" y="3951702"/>
            <a:ext cx="0" cy="2886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502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idx="2"/>
          </p:nvPr>
        </p:nvSpPr>
        <p:spPr>
          <a:xfrm>
            <a:off x="941666" y="745198"/>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dirty="0"/>
              <a:t>1</a:t>
            </a:r>
            <a:endParaRPr sz="3600" dirty="0"/>
          </a:p>
        </p:txBody>
      </p:sp>
      <p:sp>
        <p:nvSpPr>
          <p:cNvPr id="182" name="Google Shape;182;p33"/>
          <p:cNvSpPr txBox="1">
            <a:spLocks noGrp="1"/>
          </p:cNvSpPr>
          <p:nvPr>
            <p:ph type="ctrTitle"/>
          </p:nvPr>
        </p:nvSpPr>
        <p:spPr>
          <a:xfrm>
            <a:off x="2362487" y="187983"/>
            <a:ext cx="4718325" cy="38799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000" b="0" dirty="0">
                <a:solidFill>
                  <a:srgbClr val="D5B961"/>
                </a:solidFill>
                <a:latin typeface="Montserrat ExtraLight"/>
                <a:sym typeface="Montserrat ExtraLight"/>
              </a:rPr>
              <a:t>Data Cleaning &amp; Preprocessing</a:t>
            </a:r>
          </a:p>
        </p:txBody>
      </p:sp>
      <p:sp>
        <p:nvSpPr>
          <p:cNvPr id="183" name="Google Shape;183;p33"/>
          <p:cNvSpPr txBox="1">
            <a:spLocks noGrp="1"/>
          </p:cNvSpPr>
          <p:nvPr>
            <p:ph type="subTitle" idx="1"/>
          </p:nvPr>
        </p:nvSpPr>
        <p:spPr>
          <a:xfrm>
            <a:off x="5267075" y="593999"/>
            <a:ext cx="3103202"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050" dirty="0"/>
              <a:t>R</a:t>
            </a:r>
            <a:r>
              <a:rPr lang="en" sz="1050" dirty="0"/>
              <a:t>emoving 221 of rows having null value the dataset having </a:t>
            </a:r>
            <a:r>
              <a:rPr lang="en-US" sz="1050" dirty="0"/>
              <a:t>about</a:t>
            </a:r>
            <a:r>
              <a:rPr lang="en" sz="1050" dirty="0"/>
              <a:t> 7,906 rows</a:t>
            </a:r>
            <a:endParaRPr sz="1050" dirty="0"/>
          </a:p>
        </p:txBody>
      </p:sp>
      <p:sp>
        <p:nvSpPr>
          <p:cNvPr id="184" name="Google Shape;184;p33"/>
          <p:cNvSpPr txBox="1">
            <a:spLocks noGrp="1"/>
          </p:cNvSpPr>
          <p:nvPr>
            <p:ph type="ctrTitle" idx="3"/>
          </p:nvPr>
        </p:nvSpPr>
        <p:spPr>
          <a:xfrm>
            <a:off x="3159655" y="1388311"/>
            <a:ext cx="15261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200" dirty="0"/>
              <a:t>Create new column (Car)</a:t>
            </a:r>
            <a:endParaRPr sz="1200" dirty="0"/>
          </a:p>
        </p:txBody>
      </p:sp>
      <p:sp>
        <p:nvSpPr>
          <p:cNvPr id="185" name="Google Shape;185;p33"/>
          <p:cNvSpPr txBox="1">
            <a:spLocks noGrp="1"/>
          </p:cNvSpPr>
          <p:nvPr>
            <p:ph type="subTitle" idx="4"/>
          </p:nvPr>
        </p:nvSpPr>
        <p:spPr>
          <a:xfrm>
            <a:off x="5267075" y="1290151"/>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1050" dirty="0"/>
              <a:t>Deleting name of the car and replace with new column which is represent company of car</a:t>
            </a:r>
            <a:endParaRPr sz="1050" dirty="0"/>
          </a:p>
        </p:txBody>
      </p:sp>
      <p:sp>
        <p:nvSpPr>
          <p:cNvPr id="186" name="Google Shape;186;p33"/>
          <p:cNvSpPr txBox="1">
            <a:spLocks noGrp="1"/>
          </p:cNvSpPr>
          <p:nvPr>
            <p:ph type="title" idx="5"/>
          </p:nvPr>
        </p:nvSpPr>
        <p:spPr>
          <a:xfrm>
            <a:off x="965111" y="1374762"/>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dirty="0"/>
              <a:t>2</a:t>
            </a:r>
            <a:endParaRPr sz="3600" dirty="0"/>
          </a:p>
        </p:txBody>
      </p:sp>
      <p:sp>
        <p:nvSpPr>
          <p:cNvPr id="187" name="Google Shape;187;p33"/>
          <p:cNvSpPr txBox="1">
            <a:spLocks noGrp="1"/>
          </p:cNvSpPr>
          <p:nvPr>
            <p:ph type="ctrTitle" idx="6"/>
          </p:nvPr>
        </p:nvSpPr>
        <p:spPr>
          <a:xfrm>
            <a:off x="3159655" y="2051419"/>
            <a:ext cx="1889081"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200" dirty="0"/>
              <a:t>Delete </a:t>
            </a:r>
            <a:br>
              <a:rPr lang="en-US" sz="1200" dirty="0"/>
            </a:br>
            <a:r>
              <a:rPr lang="en-US" sz="1200" dirty="0"/>
              <a:t>shortcut</a:t>
            </a:r>
            <a:endParaRPr sz="1200" dirty="0"/>
          </a:p>
        </p:txBody>
      </p:sp>
      <p:sp>
        <p:nvSpPr>
          <p:cNvPr id="188" name="Google Shape;188;p33"/>
          <p:cNvSpPr txBox="1">
            <a:spLocks noGrp="1"/>
          </p:cNvSpPr>
          <p:nvPr>
            <p:ph type="subTitle" idx="7"/>
          </p:nvPr>
        </p:nvSpPr>
        <p:spPr>
          <a:xfrm>
            <a:off x="5267074" y="2003902"/>
            <a:ext cx="2814033"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1050" dirty="0"/>
              <a:t>D</a:t>
            </a:r>
            <a:r>
              <a:rPr lang="en" sz="1050" dirty="0"/>
              <a:t>elete (Kpml) from </a:t>
            </a:r>
            <a:r>
              <a:rPr lang="en-US" sz="1050" dirty="0"/>
              <a:t>Mileage </a:t>
            </a:r>
          </a:p>
          <a:p>
            <a:pPr marL="0" lvl="0" indent="0" algn="l" rtl="0">
              <a:spcBef>
                <a:spcPts val="0"/>
              </a:spcBef>
              <a:spcAft>
                <a:spcPts val="0"/>
              </a:spcAft>
              <a:buClr>
                <a:schemeClr val="dk1"/>
              </a:buClr>
              <a:buSzPts val="1100"/>
              <a:buFont typeface="Arial"/>
              <a:buNone/>
            </a:pPr>
            <a:r>
              <a:rPr lang="en-US" sz="1050" dirty="0"/>
              <a:t>Delete (CC) from Engine</a:t>
            </a:r>
          </a:p>
          <a:p>
            <a:pPr marL="0" lvl="0" indent="0" algn="l" rtl="0">
              <a:spcBef>
                <a:spcPts val="0"/>
              </a:spcBef>
              <a:spcAft>
                <a:spcPts val="0"/>
              </a:spcAft>
              <a:buClr>
                <a:schemeClr val="dk1"/>
              </a:buClr>
              <a:buSzPts val="1100"/>
              <a:buFont typeface="Arial"/>
              <a:buNone/>
            </a:pPr>
            <a:r>
              <a:rPr lang="en-US" sz="1050" dirty="0"/>
              <a:t>Delete (bhp) from </a:t>
            </a:r>
            <a:r>
              <a:rPr lang="en-US" sz="1050" dirty="0">
                <a:solidFill>
                  <a:schemeClr val="lt1"/>
                </a:solidFill>
                <a:latin typeface="Montserrat"/>
                <a:ea typeface="Montserrat"/>
                <a:cs typeface="Montserrat"/>
                <a:sym typeface="Montserrat"/>
              </a:rPr>
              <a:t>Max power</a:t>
            </a:r>
            <a:r>
              <a:rPr lang="en-US" sz="1050" dirty="0"/>
              <a:t>  </a:t>
            </a:r>
            <a:endParaRPr sz="1050" dirty="0"/>
          </a:p>
        </p:txBody>
      </p:sp>
      <p:sp>
        <p:nvSpPr>
          <p:cNvPr id="189" name="Google Shape;189;p33"/>
          <p:cNvSpPr txBox="1">
            <a:spLocks noGrp="1"/>
          </p:cNvSpPr>
          <p:nvPr>
            <p:ph type="title" idx="8"/>
          </p:nvPr>
        </p:nvSpPr>
        <p:spPr>
          <a:xfrm>
            <a:off x="965111" y="2100393"/>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dirty="0"/>
              <a:t>3</a:t>
            </a:r>
            <a:endParaRPr sz="3600" dirty="0"/>
          </a:p>
        </p:txBody>
      </p:sp>
      <p:sp>
        <p:nvSpPr>
          <p:cNvPr id="190" name="Google Shape;190;p33"/>
          <p:cNvSpPr txBox="1">
            <a:spLocks noGrp="1"/>
          </p:cNvSpPr>
          <p:nvPr>
            <p:ph type="ctrTitle" idx="9"/>
          </p:nvPr>
        </p:nvSpPr>
        <p:spPr>
          <a:xfrm>
            <a:off x="3159656" y="2847382"/>
            <a:ext cx="1263850" cy="656100"/>
          </a:xfrm>
          <a:prstGeom prst="rect">
            <a:avLst/>
          </a:prstGeom>
        </p:spPr>
        <p:txBody>
          <a:bodyPr spcFirstLastPara="1" wrap="square" lIns="91425" tIns="91425" rIns="91425" bIns="91425" anchor="b" anchorCtr="0">
            <a:noAutofit/>
          </a:bodyPr>
          <a:lstStyle/>
          <a:p>
            <a:r>
              <a:rPr lang="en-US" sz="1200" dirty="0"/>
              <a:t>Transform a data type </a:t>
            </a:r>
            <a:endParaRPr sz="1200" dirty="0"/>
          </a:p>
        </p:txBody>
      </p:sp>
      <p:sp>
        <p:nvSpPr>
          <p:cNvPr id="191" name="Google Shape;191;p33"/>
          <p:cNvSpPr txBox="1">
            <a:spLocks noGrp="1"/>
          </p:cNvSpPr>
          <p:nvPr>
            <p:ph type="subTitle" idx="13"/>
          </p:nvPr>
        </p:nvSpPr>
        <p:spPr>
          <a:xfrm>
            <a:off x="5267075" y="2621260"/>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050" dirty="0"/>
              <a:t>Transform data type from object to float </a:t>
            </a:r>
            <a:endParaRPr sz="1050" dirty="0"/>
          </a:p>
        </p:txBody>
      </p:sp>
      <p:sp>
        <p:nvSpPr>
          <p:cNvPr id="192" name="Google Shape;192;p33"/>
          <p:cNvSpPr txBox="1">
            <a:spLocks noGrp="1"/>
          </p:cNvSpPr>
          <p:nvPr>
            <p:ph type="title" idx="14"/>
          </p:nvPr>
        </p:nvSpPr>
        <p:spPr>
          <a:xfrm>
            <a:off x="965111" y="2802573"/>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dirty="0"/>
              <a:t>4</a:t>
            </a:r>
            <a:endParaRPr sz="3600" dirty="0"/>
          </a:p>
        </p:txBody>
      </p:sp>
      <p:sp>
        <p:nvSpPr>
          <p:cNvPr id="14" name="Google Shape;184;p33">
            <a:extLst>
              <a:ext uri="{FF2B5EF4-FFF2-40B4-BE49-F238E27FC236}">
                <a16:creationId xmlns:a16="http://schemas.microsoft.com/office/drawing/2014/main" id="{059F38DA-1279-4B00-8D5C-900475D8DED2}"/>
              </a:ext>
            </a:extLst>
          </p:cNvPr>
          <p:cNvSpPr txBox="1">
            <a:spLocks/>
          </p:cNvSpPr>
          <p:nvPr/>
        </p:nvSpPr>
        <p:spPr>
          <a:xfrm>
            <a:off x="3159655" y="751063"/>
            <a:ext cx="1568650" cy="65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9pPr>
          </a:lstStyle>
          <a:p>
            <a:r>
              <a:rPr lang="en-US" sz="1200" dirty="0"/>
              <a:t>Remove null value </a:t>
            </a:r>
          </a:p>
        </p:txBody>
      </p:sp>
      <p:sp>
        <p:nvSpPr>
          <p:cNvPr id="15" name="Google Shape;190;p33">
            <a:extLst>
              <a:ext uri="{FF2B5EF4-FFF2-40B4-BE49-F238E27FC236}">
                <a16:creationId xmlns:a16="http://schemas.microsoft.com/office/drawing/2014/main" id="{8CE90F4A-25B9-4D3C-B101-474680B0BDAB}"/>
              </a:ext>
            </a:extLst>
          </p:cNvPr>
          <p:cNvSpPr txBox="1">
            <a:spLocks/>
          </p:cNvSpPr>
          <p:nvPr/>
        </p:nvSpPr>
        <p:spPr>
          <a:xfrm>
            <a:off x="3159655" y="3645533"/>
            <a:ext cx="1526099" cy="65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9pPr>
          </a:lstStyle>
          <a:p>
            <a:r>
              <a:rPr lang="en-US" sz="1200" dirty="0"/>
              <a:t>Delete column not used in data analysis </a:t>
            </a:r>
          </a:p>
        </p:txBody>
      </p:sp>
      <p:sp>
        <p:nvSpPr>
          <p:cNvPr id="16" name="Google Shape;191;p33">
            <a:extLst>
              <a:ext uri="{FF2B5EF4-FFF2-40B4-BE49-F238E27FC236}">
                <a16:creationId xmlns:a16="http://schemas.microsoft.com/office/drawing/2014/main" id="{7CA9CE64-6624-413B-97E3-DB82E472C6F1}"/>
              </a:ext>
            </a:extLst>
          </p:cNvPr>
          <p:cNvSpPr txBox="1">
            <a:spLocks/>
          </p:cNvSpPr>
          <p:nvPr/>
        </p:nvSpPr>
        <p:spPr>
          <a:xfrm>
            <a:off x="5267075" y="3376678"/>
            <a:ext cx="2454600" cy="86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buClr>
                <a:schemeClr val="dk1"/>
              </a:buClr>
              <a:buSzPts val="1100"/>
              <a:buFont typeface="Arial"/>
              <a:buNone/>
            </a:pPr>
            <a:r>
              <a:rPr lang="en-US" sz="1050" dirty="0"/>
              <a:t>Delete </a:t>
            </a:r>
            <a:r>
              <a:rPr lang="en-US" sz="1050" dirty="0">
                <a:solidFill>
                  <a:schemeClr val="lt1"/>
                </a:solidFill>
                <a:latin typeface="Montserrat"/>
                <a:ea typeface="Montserrat"/>
                <a:cs typeface="Montserrat"/>
                <a:sym typeface="Montserrat"/>
              </a:rPr>
              <a:t>Torque column because torque </a:t>
            </a:r>
            <a:r>
              <a:rPr lang="en-US" sz="1050" dirty="0"/>
              <a:t>is not add value for both customer and business </a:t>
            </a:r>
          </a:p>
        </p:txBody>
      </p:sp>
      <p:sp>
        <p:nvSpPr>
          <p:cNvPr id="17" name="Google Shape;192;p33">
            <a:extLst>
              <a:ext uri="{FF2B5EF4-FFF2-40B4-BE49-F238E27FC236}">
                <a16:creationId xmlns:a16="http://schemas.microsoft.com/office/drawing/2014/main" id="{576C8401-74F8-4BB9-B6BE-63BE8D0B9670}"/>
              </a:ext>
            </a:extLst>
          </p:cNvPr>
          <p:cNvSpPr txBox="1">
            <a:spLocks/>
          </p:cNvSpPr>
          <p:nvPr/>
        </p:nvSpPr>
        <p:spPr>
          <a:xfrm>
            <a:off x="965111" y="3480778"/>
            <a:ext cx="1526100" cy="65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1pPr>
            <a:lvl2pPr marR="0" lvl="1"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2pPr>
            <a:lvl3pPr marR="0" lvl="2"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3pPr>
            <a:lvl4pPr marR="0" lvl="3"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4pPr>
            <a:lvl5pPr marR="0" lvl="4"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5pPr>
            <a:lvl6pPr marR="0" lvl="5"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6pPr>
            <a:lvl7pPr marR="0" lvl="6"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7pPr>
            <a:lvl8pPr marR="0" lvl="7"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8pPr>
            <a:lvl9pPr marR="0" lvl="8" algn="r" rtl="0">
              <a:lnSpc>
                <a:spcPct val="100000"/>
              </a:lnSpc>
              <a:spcBef>
                <a:spcPts val="0"/>
              </a:spcBef>
              <a:spcAft>
                <a:spcPts val="0"/>
              </a:spcAft>
              <a:buClr>
                <a:srgbClr val="D5B961"/>
              </a:buClr>
              <a:buSzPts val="4800"/>
              <a:buFont typeface="Montserrat Thin"/>
              <a:buNone/>
              <a:defRPr sz="4800" b="0" i="0" u="none" strike="noStrike" cap="none">
                <a:solidFill>
                  <a:srgbClr val="D5B961"/>
                </a:solidFill>
                <a:latin typeface="Montserrat Thin"/>
                <a:ea typeface="Montserrat Thin"/>
                <a:cs typeface="Montserrat Thin"/>
                <a:sym typeface="Montserrat Thin"/>
              </a:defRPr>
            </a:lvl9pPr>
          </a:lstStyle>
          <a:p>
            <a:r>
              <a:rPr lang="en" sz="3600" dirty="0"/>
              <a:t>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7"/>
          <p:cNvSpPr txBox="1">
            <a:spLocks noGrp="1"/>
          </p:cNvSpPr>
          <p:nvPr>
            <p:ph type="title"/>
          </p:nvPr>
        </p:nvSpPr>
        <p:spPr>
          <a:xfrm>
            <a:off x="3168000" y="500460"/>
            <a:ext cx="3287508"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Dataset </a:t>
            </a:r>
            <a:r>
              <a:rPr lang="en-US" dirty="0"/>
              <a:t>Cleaning &amp; Preprocessing</a:t>
            </a:r>
            <a:r>
              <a:rPr lang="en" dirty="0"/>
              <a:t> </a:t>
            </a:r>
            <a:endParaRPr dirty="0"/>
          </a:p>
        </p:txBody>
      </p:sp>
      <p:cxnSp>
        <p:nvCxnSpPr>
          <p:cNvPr id="417" name="Google Shape;417;p47"/>
          <p:cNvCxnSpPr/>
          <p:nvPr/>
        </p:nvCxnSpPr>
        <p:spPr>
          <a:xfrm>
            <a:off x="0" y="1276200"/>
            <a:ext cx="3477000" cy="0"/>
          </a:xfrm>
          <a:prstGeom prst="straightConnector1">
            <a:avLst/>
          </a:prstGeom>
          <a:noFill/>
          <a:ln w="9525" cap="flat" cmpd="sng">
            <a:solidFill>
              <a:schemeClr val="accent1"/>
            </a:solidFill>
            <a:prstDash val="solid"/>
            <a:round/>
            <a:headEnd type="none" w="med" len="med"/>
            <a:tailEnd type="none" w="med" len="med"/>
          </a:ln>
        </p:spPr>
      </p:cxnSp>
      <p:cxnSp>
        <p:nvCxnSpPr>
          <p:cNvPr id="418" name="Google Shape;418;p47"/>
          <p:cNvCxnSpPr/>
          <p:nvPr/>
        </p:nvCxnSpPr>
        <p:spPr>
          <a:xfrm>
            <a:off x="0" y="3073951"/>
            <a:ext cx="34770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16" name="Google Shape;546;p52">
            <a:extLst>
              <a:ext uri="{FF2B5EF4-FFF2-40B4-BE49-F238E27FC236}">
                <a16:creationId xmlns:a16="http://schemas.microsoft.com/office/drawing/2014/main" id="{5497215C-683C-4E5D-8884-F663A98684E1}"/>
              </a:ext>
            </a:extLst>
          </p:cNvPr>
          <p:cNvGraphicFramePr/>
          <p:nvPr>
            <p:extLst>
              <p:ext uri="{D42A27DB-BD31-4B8C-83A1-F6EECF244321}">
                <p14:modId xmlns:p14="http://schemas.microsoft.com/office/powerpoint/2010/main" val="2247357768"/>
              </p:ext>
            </p:extLst>
          </p:nvPr>
        </p:nvGraphicFramePr>
        <p:xfrm>
          <a:off x="310662" y="1907010"/>
          <a:ext cx="8167081" cy="899100"/>
        </p:xfrm>
        <a:graphic>
          <a:graphicData uri="http://schemas.openxmlformats.org/drawingml/2006/table">
            <a:tbl>
              <a:tblPr>
                <a:noFill/>
                <a:tableStyleId>{8B4E77F2-1236-49A8-83A3-734981252715}</a:tableStyleId>
              </a:tblPr>
              <a:tblGrid>
                <a:gridCol w="976924">
                  <a:extLst>
                    <a:ext uri="{9D8B030D-6E8A-4147-A177-3AD203B41FA5}">
                      <a16:colId xmlns:a16="http://schemas.microsoft.com/office/drawing/2014/main" val="20001"/>
                    </a:ext>
                  </a:extLst>
                </a:gridCol>
                <a:gridCol w="554892">
                  <a:extLst>
                    <a:ext uri="{9D8B030D-6E8A-4147-A177-3AD203B41FA5}">
                      <a16:colId xmlns:a16="http://schemas.microsoft.com/office/drawing/2014/main" val="291005688"/>
                    </a:ext>
                  </a:extLst>
                </a:gridCol>
                <a:gridCol w="679939">
                  <a:extLst>
                    <a:ext uri="{9D8B030D-6E8A-4147-A177-3AD203B41FA5}">
                      <a16:colId xmlns:a16="http://schemas.microsoft.com/office/drawing/2014/main" val="2931457258"/>
                    </a:ext>
                  </a:extLst>
                </a:gridCol>
                <a:gridCol w="656492">
                  <a:extLst>
                    <a:ext uri="{9D8B030D-6E8A-4147-A177-3AD203B41FA5}">
                      <a16:colId xmlns:a16="http://schemas.microsoft.com/office/drawing/2014/main" val="2987081405"/>
                    </a:ext>
                  </a:extLst>
                </a:gridCol>
                <a:gridCol w="523631">
                  <a:extLst>
                    <a:ext uri="{9D8B030D-6E8A-4147-A177-3AD203B41FA5}">
                      <a16:colId xmlns:a16="http://schemas.microsoft.com/office/drawing/2014/main" val="391634896"/>
                    </a:ext>
                  </a:extLst>
                </a:gridCol>
                <a:gridCol w="734646">
                  <a:extLst>
                    <a:ext uri="{9D8B030D-6E8A-4147-A177-3AD203B41FA5}">
                      <a16:colId xmlns:a16="http://schemas.microsoft.com/office/drawing/2014/main" val="1893636239"/>
                    </a:ext>
                  </a:extLst>
                </a:gridCol>
                <a:gridCol w="781538">
                  <a:extLst>
                    <a:ext uri="{9D8B030D-6E8A-4147-A177-3AD203B41FA5}">
                      <a16:colId xmlns:a16="http://schemas.microsoft.com/office/drawing/2014/main" val="1016102749"/>
                    </a:ext>
                  </a:extLst>
                </a:gridCol>
                <a:gridCol w="648677">
                  <a:extLst>
                    <a:ext uri="{9D8B030D-6E8A-4147-A177-3AD203B41FA5}">
                      <a16:colId xmlns:a16="http://schemas.microsoft.com/office/drawing/2014/main" val="4288197060"/>
                    </a:ext>
                  </a:extLst>
                </a:gridCol>
                <a:gridCol w="554892">
                  <a:extLst>
                    <a:ext uri="{9D8B030D-6E8A-4147-A177-3AD203B41FA5}">
                      <a16:colId xmlns:a16="http://schemas.microsoft.com/office/drawing/2014/main" val="811771203"/>
                    </a:ext>
                  </a:extLst>
                </a:gridCol>
                <a:gridCol w="500185">
                  <a:extLst>
                    <a:ext uri="{9D8B030D-6E8A-4147-A177-3AD203B41FA5}">
                      <a16:colId xmlns:a16="http://schemas.microsoft.com/office/drawing/2014/main" val="1638131447"/>
                    </a:ext>
                  </a:extLst>
                </a:gridCol>
                <a:gridCol w="531446">
                  <a:extLst>
                    <a:ext uri="{9D8B030D-6E8A-4147-A177-3AD203B41FA5}">
                      <a16:colId xmlns:a16="http://schemas.microsoft.com/office/drawing/2014/main" val="20002"/>
                    </a:ext>
                  </a:extLst>
                </a:gridCol>
                <a:gridCol w="523631">
                  <a:extLst>
                    <a:ext uri="{9D8B030D-6E8A-4147-A177-3AD203B41FA5}">
                      <a16:colId xmlns:a16="http://schemas.microsoft.com/office/drawing/2014/main" val="20003"/>
                    </a:ext>
                  </a:extLst>
                </a:gridCol>
                <a:gridCol w="500188">
                  <a:extLst>
                    <a:ext uri="{9D8B030D-6E8A-4147-A177-3AD203B41FA5}">
                      <a16:colId xmlns:a16="http://schemas.microsoft.com/office/drawing/2014/main" val="431636290"/>
                    </a:ext>
                  </a:extLst>
                </a:gridCol>
              </a:tblGrid>
              <a:tr h="299616">
                <a:tc>
                  <a:txBody>
                    <a:bodyPr/>
                    <a:lstStyle/>
                    <a:p>
                      <a:pPr marL="0" lvl="0" indent="0" algn="ctr" rtl="0">
                        <a:spcBef>
                          <a:spcPts val="0"/>
                        </a:spcBef>
                        <a:spcAft>
                          <a:spcPts val="0"/>
                        </a:spcAft>
                        <a:buNone/>
                      </a:pPr>
                      <a:r>
                        <a:rPr lang="en" sz="700" dirty="0">
                          <a:solidFill>
                            <a:schemeClr val="lt1"/>
                          </a:solidFill>
                          <a:latin typeface="Montserrat"/>
                          <a:ea typeface="Montserrat"/>
                          <a:cs typeface="Montserrat"/>
                          <a:sym typeface="Montserrat"/>
                        </a:rPr>
                        <a:t>name</a:t>
                      </a:r>
                      <a:endParaRPr sz="7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year</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Selling price</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Km driven</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fuel</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Seller type</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transmission</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owner</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mileage</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engine</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M</a:t>
                      </a:r>
                      <a:r>
                        <a:rPr lang="en" sz="700" dirty="0">
                          <a:solidFill>
                            <a:schemeClr val="lt1"/>
                          </a:solidFill>
                          <a:latin typeface="Montserrat"/>
                          <a:ea typeface="Montserrat"/>
                          <a:cs typeface="Montserrat"/>
                          <a:sym typeface="Montserrat"/>
                        </a:rPr>
                        <a:t>ax power</a:t>
                      </a:r>
                      <a:endParaRPr sz="7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dirty="0">
                          <a:solidFill>
                            <a:schemeClr val="lt1"/>
                          </a:solidFill>
                          <a:latin typeface="Montserrat"/>
                          <a:ea typeface="Montserrat"/>
                          <a:cs typeface="Montserrat"/>
                          <a:sym typeface="Montserrat"/>
                        </a:rPr>
                        <a:t>torque</a:t>
                      </a:r>
                      <a:endParaRPr sz="7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seats</a:t>
                      </a:r>
                      <a:endParaRPr sz="7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99616">
                <a:tc>
                  <a:txBody>
                    <a:bodyPr/>
                    <a:lstStyle/>
                    <a:p>
                      <a:pPr marL="0" lvl="0" indent="0" algn="ctr" rtl="0">
                        <a:spcBef>
                          <a:spcPts val="0"/>
                        </a:spcBef>
                        <a:spcAft>
                          <a:spcPts val="0"/>
                        </a:spcAft>
                        <a:buNone/>
                      </a:pPr>
                      <a:r>
                        <a:rPr lang="en" sz="700" dirty="0">
                          <a:solidFill>
                            <a:schemeClr val="lt1"/>
                          </a:solidFill>
                          <a:latin typeface="Montserrat"/>
                          <a:ea typeface="Montserrat"/>
                          <a:cs typeface="Montserrat"/>
                          <a:sym typeface="Montserrat"/>
                        </a:rPr>
                        <a:t>Maruti Swift Dzire VDI</a:t>
                      </a:r>
                      <a:endParaRPr sz="7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2014</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450000</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145500</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Diesel</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Individual</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Manual</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First Owner</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23.4 kmpl</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1248 CC</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74 bhp</a:t>
                      </a: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190Nm@2000rpm</a:t>
                      </a:r>
                      <a:endParaRPr sz="7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5.0</a:t>
                      </a:r>
                      <a:endParaRPr sz="7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7" name="Google Shape;546;p52">
            <a:extLst>
              <a:ext uri="{FF2B5EF4-FFF2-40B4-BE49-F238E27FC236}">
                <a16:creationId xmlns:a16="http://schemas.microsoft.com/office/drawing/2014/main" id="{390DBDA2-3317-4678-8A89-2BBF3905934A}"/>
              </a:ext>
            </a:extLst>
          </p:cNvPr>
          <p:cNvGraphicFramePr/>
          <p:nvPr>
            <p:extLst>
              <p:ext uri="{D42A27DB-BD31-4B8C-83A1-F6EECF244321}">
                <p14:modId xmlns:p14="http://schemas.microsoft.com/office/powerpoint/2010/main" val="3044221765"/>
              </p:ext>
            </p:extLst>
          </p:nvPr>
        </p:nvGraphicFramePr>
        <p:xfrm>
          <a:off x="261813" y="3800704"/>
          <a:ext cx="8264778" cy="695826"/>
        </p:xfrm>
        <a:graphic>
          <a:graphicData uri="http://schemas.openxmlformats.org/drawingml/2006/table">
            <a:tbl>
              <a:tblPr>
                <a:noFill/>
                <a:tableStyleId>{8B4E77F2-1236-49A8-83A3-734981252715}</a:tableStyleId>
              </a:tblPr>
              <a:tblGrid>
                <a:gridCol w="697482">
                  <a:extLst>
                    <a:ext uri="{9D8B030D-6E8A-4147-A177-3AD203B41FA5}">
                      <a16:colId xmlns:a16="http://schemas.microsoft.com/office/drawing/2014/main" val="291005688"/>
                    </a:ext>
                  </a:extLst>
                </a:gridCol>
                <a:gridCol w="687936">
                  <a:extLst>
                    <a:ext uri="{9D8B030D-6E8A-4147-A177-3AD203B41FA5}">
                      <a16:colId xmlns:a16="http://schemas.microsoft.com/office/drawing/2014/main" val="2987081405"/>
                    </a:ext>
                  </a:extLst>
                </a:gridCol>
                <a:gridCol w="713014">
                  <a:extLst>
                    <a:ext uri="{9D8B030D-6E8A-4147-A177-3AD203B41FA5}">
                      <a16:colId xmlns:a16="http://schemas.microsoft.com/office/drawing/2014/main" val="391634896"/>
                    </a:ext>
                  </a:extLst>
                </a:gridCol>
                <a:gridCol w="820616">
                  <a:extLst>
                    <a:ext uri="{9D8B030D-6E8A-4147-A177-3AD203B41FA5}">
                      <a16:colId xmlns:a16="http://schemas.microsoft.com/office/drawing/2014/main" val="1893636239"/>
                    </a:ext>
                  </a:extLst>
                </a:gridCol>
                <a:gridCol w="890953">
                  <a:extLst>
                    <a:ext uri="{9D8B030D-6E8A-4147-A177-3AD203B41FA5}">
                      <a16:colId xmlns:a16="http://schemas.microsoft.com/office/drawing/2014/main" val="1016102749"/>
                    </a:ext>
                  </a:extLst>
                </a:gridCol>
                <a:gridCol w="664308">
                  <a:extLst>
                    <a:ext uri="{9D8B030D-6E8A-4147-A177-3AD203B41FA5}">
                      <a16:colId xmlns:a16="http://schemas.microsoft.com/office/drawing/2014/main" val="4288197060"/>
                    </a:ext>
                  </a:extLst>
                </a:gridCol>
                <a:gridCol w="601785">
                  <a:extLst>
                    <a:ext uri="{9D8B030D-6E8A-4147-A177-3AD203B41FA5}">
                      <a16:colId xmlns:a16="http://schemas.microsoft.com/office/drawing/2014/main" val="811771203"/>
                    </a:ext>
                  </a:extLst>
                </a:gridCol>
                <a:gridCol w="570523">
                  <a:extLst>
                    <a:ext uri="{9D8B030D-6E8A-4147-A177-3AD203B41FA5}">
                      <a16:colId xmlns:a16="http://schemas.microsoft.com/office/drawing/2014/main" val="1638131447"/>
                    </a:ext>
                  </a:extLst>
                </a:gridCol>
                <a:gridCol w="726831">
                  <a:extLst>
                    <a:ext uri="{9D8B030D-6E8A-4147-A177-3AD203B41FA5}">
                      <a16:colId xmlns:a16="http://schemas.microsoft.com/office/drawing/2014/main" val="20002"/>
                    </a:ext>
                  </a:extLst>
                </a:gridCol>
                <a:gridCol w="515458">
                  <a:extLst>
                    <a:ext uri="{9D8B030D-6E8A-4147-A177-3AD203B41FA5}">
                      <a16:colId xmlns:a16="http://schemas.microsoft.com/office/drawing/2014/main" val="431636290"/>
                    </a:ext>
                  </a:extLst>
                </a:gridCol>
                <a:gridCol w="563065">
                  <a:extLst>
                    <a:ext uri="{9D8B030D-6E8A-4147-A177-3AD203B41FA5}">
                      <a16:colId xmlns:a16="http://schemas.microsoft.com/office/drawing/2014/main" val="650504584"/>
                    </a:ext>
                  </a:extLst>
                </a:gridCol>
                <a:gridCol w="812807">
                  <a:extLst>
                    <a:ext uri="{9D8B030D-6E8A-4147-A177-3AD203B41FA5}">
                      <a16:colId xmlns:a16="http://schemas.microsoft.com/office/drawing/2014/main" val="2001095550"/>
                    </a:ext>
                  </a:extLst>
                </a:gridCol>
              </a:tblGrid>
              <a:tr h="299616">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year</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Km driven</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fuel</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Seller type</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transmission</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owner</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mileage</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engine</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M</a:t>
                      </a:r>
                      <a:r>
                        <a:rPr lang="en" sz="700" dirty="0">
                          <a:solidFill>
                            <a:schemeClr val="lt1"/>
                          </a:solidFill>
                          <a:latin typeface="Montserrat"/>
                          <a:ea typeface="Montserrat"/>
                          <a:cs typeface="Montserrat"/>
                          <a:sym typeface="Montserrat"/>
                        </a:rPr>
                        <a:t>ax power</a:t>
                      </a:r>
                      <a:endParaRPr sz="7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seats</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cars</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solidFill>
                            <a:schemeClr val="lt1"/>
                          </a:solidFill>
                          <a:latin typeface="Montserrat"/>
                          <a:ea typeface="Montserrat"/>
                          <a:cs typeface="Montserrat"/>
                          <a:sym typeface="Montserrat"/>
                        </a:rPr>
                        <a:t>Selling price</a:t>
                      </a: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99616">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2014</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145500</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Diesel</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Individual</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Manual</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First Owner</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23.40</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1248.0</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74.00</a:t>
                      </a: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700" dirty="0">
                          <a:solidFill>
                            <a:schemeClr val="lt1"/>
                          </a:solidFill>
                          <a:latin typeface="Montserrat"/>
                          <a:ea typeface="Montserrat"/>
                          <a:cs typeface="Montserrat"/>
                          <a:sym typeface="Montserrat"/>
                        </a:rPr>
                        <a:t>5.0</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700" dirty="0">
                          <a:solidFill>
                            <a:schemeClr val="lt1"/>
                          </a:solidFill>
                          <a:latin typeface="Montserrat"/>
                          <a:ea typeface="Montserrat"/>
                          <a:cs typeface="Montserrat"/>
                          <a:sym typeface="Montserrat"/>
                        </a:rPr>
                        <a:t>Maruti</a:t>
                      </a: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solidFill>
                            <a:schemeClr val="lt1"/>
                          </a:solidFill>
                          <a:latin typeface="Montserrat"/>
                          <a:ea typeface="Montserrat"/>
                          <a:cs typeface="Montserrat"/>
                          <a:sym typeface="Montserrat"/>
                        </a:rPr>
                        <a:t>450000</a:t>
                      </a:r>
                    </a:p>
                    <a:p>
                      <a:pPr marL="0" lvl="0" indent="0" algn="ctr" rtl="0">
                        <a:spcBef>
                          <a:spcPts val="0"/>
                        </a:spcBef>
                        <a:spcAft>
                          <a:spcPts val="0"/>
                        </a:spcAft>
                        <a:buNone/>
                      </a:pPr>
                      <a:endParaRPr sz="7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 name="Google Shape;410;p47">
            <a:extLst>
              <a:ext uri="{FF2B5EF4-FFF2-40B4-BE49-F238E27FC236}">
                <a16:creationId xmlns:a16="http://schemas.microsoft.com/office/drawing/2014/main" id="{251174B3-2186-4233-99E8-771ABF8DB7CC}"/>
              </a:ext>
            </a:extLst>
          </p:cNvPr>
          <p:cNvSpPr txBox="1">
            <a:spLocks/>
          </p:cNvSpPr>
          <p:nvPr/>
        </p:nvSpPr>
        <p:spPr>
          <a:xfrm>
            <a:off x="261813" y="1203735"/>
            <a:ext cx="1887416"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dirty="0"/>
              <a:t>BEFORE </a:t>
            </a:r>
          </a:p>
        </p:txBody>
      </p:sp>
      <p:sp>
        <p:nvSpPr>
          <p:cNvPr id="31" name="Google Shape;410;p47">
            <a:extLst>
              <a:ext uri="{FF2B5EF4-FFF2-40B4-BE49-F238E27FC236}">
                <a16:creationId xmlns:a16="http://schemas.microsoft.com/office/drawing/2014/main" id="{2F644D7F-03CA-41FC-8033-3E05F166F16F}"/>
              </a:ext>
            </a:extLst>
          </p:cNvPr>
          <p:cNvSpPr txBox="1">
            <a:spLocks/>
          </p:cNvSpPr>
          <p:nvPr/>
        </p:nvSpPr>
        <p:spPr>
          <a:xfrm>
            <a:off x="261813" y="3045665"/>
            <a:ext cx="1887416"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dirty="0"/>
              <a:t>AFTER </a:t>
            </a:r>
          </a:p>
        </p:txBody>
      </p:sp>
    </p:spTree>
    <p:extLst>
      <p:ext uri="{BB962C8B-B14F-4D97-AF65-F5344CB8AC3E}">
        <p14:creationId xmlns:p14="http://schemas.microsoft.com/office/powerpoint/2010/main" val="2926074196"/>
      </p:ext>
    </p:extLst>
  </p:cSld>
  <p:clrMapOvr>
    <a:masterClrMapping/>
  </p:clrMapOvr>
</p:sld>
</file>

<file path=ppt/theme/theme1.xml><?xml version="1.0" encoding="utf-8"?>
<a:theme xmlns:a="http://schemas.openxmlformats.org/drawingml/2006/main" name="Transport App Pitch Deck by Slidesgo">
  <a:themeElements>
    <a:clrScheme name="Simple Light">
      <a:dk1>
        <a:srgbClr val="000000"/>
      </a:dk1>
      <a:lt1>
        <a:srgbClr val="FFFFFF"/>
      </a:lt1>
      <a:dk2>
        <a:srgbClr val="595959"/>
      </a:dk2>
      <a:lt2>
        <a:srgbClr val="EEEEEE"/>
      </a:lt2>
      <a:accent1>
        <a:srgbClr val="D5B961"/>
      </a:accent1>
      <a:accent2>
        <a:srgbClr val="D7D7D7"/>
      </a:accent2>
      <a:accent3>
        <a:srgbClr val="BF9000"/>
      </a:accent3>
      <a:accent4>
        <a:srgbClr val="FFE599"/>
      </a:accent4>
      <a:accent5>
        <a:srgbClr val="999999"/>
      </a:accent5>
      <a:accent6>
        <a:srgbClr val="666666"/>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1802</TotalTime>
  <Words>638</Words>
  <Application>Microsoft Office PowerPoint</Application>
  <PresentationFormat>عرض على الشاشة (16:9)</PresentationFormat>
  <Paragraphs>145</Paragraphs>
  <Slides>18</Slides>
  <Notes>15</Notes>
  <HiddenSlides>0</HiddenSlides>
  <MMClips>0</MMClips>
  <ScaleCrop>false</ScaleCrop>
  <HeadingPairs>
    <vt:vector size="6" baseType="variant">
      <vt:variant>
        <vt:lpstr>الخطوط المستخدمة</vt:lpstr>
      </vt:variant>
      <vt:variant>
        <vt:i4>6</vt:i4>
      </vt:variant>
      <vt:variant>
        <vt:lpstr>نسق</vt:lpstr>
      </vt:variant>
      <vt:variant>
        <vt:i4>1</vt:i4>
      </vt:variant>
      <vt:variant>
        <vt:lpstr>عناوين الشرائح</vt:lpstr>
      </vt:variant>
      <vt:variant>
        <vt:i4>18</vt:i4>
      </vt:variant>
    </vt:vector>
  </HeadingPairs>
  <TitlesOfParts>
    <vt:vector size="25" baseType="lpstr">
      <vt:lpstr>Arial</vt:lpstr>
      <vt:lpstr>Calibri</vt:lpstr>
      <vt:lpstr>Montserrat Thin</vt:lpstr>
      <vt:lpstr>Montserrat Black</vt:lpstr>
      <vt:lpstr>Montserrat ExtraLight</vt:lpstr>
      <vt:lpstr>Montserrat</vt:lpstr>
      <vt:lpstr>Transport App Pitch Deck by Slidesgo</vt:lpstr>
      <vt:lpstr> USED CAR PRICE Problem</vt:lpstr>
      <vt:lpstr>PROBLEM &amp; SOLUTION</vt:lpstr>
      <vt:lpstr>INTRODUCTION</vt:lpstr>
      <vt:lpstr>PROBLEM</vt:lpstr>
      <vt:lpstr>Overview </vt:lpstr>
      <vt:lpstr>Tools </vt:lpstr>
      <vt:lpstr>Dataset</vt:lpstr>
      <vt:lpstr>1</vt:lpstr>
      <vt:lpstr>Dataset Cleaning &amp; Preprocessing </vt:lpstr>
      <vt:lpstr>EDA</vt:lpstr>
      <vt:lpstr>EDA</vt:lpstr>
      <vt:lpstr>EDA</vt:lpstr>
      <vt:lpstr>EDA</vt:lpstr>
      <vt:lpstr>EDA</vt:lpstr>
      <vt:lpstr>EDA</vt:lpstr>
      <vt:lpstr>MODELING </vt:lpstr>
      <vt:lpstr>CONCLUSION</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APP</dc:title>
  <dc:creator>Mohammed Al-Zaid</dc:creator>
  <cp:lastModifiedBy>عبدالله الحميدي</cp:lastModifiedBy>
  <cp:revision>27</cp:revision>
  <dcterms:modified xsi:type="dcterms:W3CDTF">2021-12-16T08:12:51Z</dcterms:modified>
</cp:coreProperties>
</file>